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80" r:id="rId3"/>
    <p:sldId id="271" r:id="rId4"/>
    <p:sldId id="272" r:id="rId5"/>
    <p:sldId id="259" r:id="rId6"/>
    <p:sldId id="264" r:id="rId7"/>
    <p:sldId id="265" r:id="rId8"/>
    <p:sldId id="266" r:id="rId9"/>
    <p:sldId id="273" r:id="rId10"/>
    <p:sldId id="274" r:id="rId11"/>
    <p:sldId id="275" r:id="rId12"/>
    <p:sldId id="276" r:id="rId13"/>
    <p:sldId id="277" r:id="rId14"/>
    <p:sldId id="278" r:id="rId15"/>
    <p:sldId id="279" r:id="rId16"/>
    <p:sldId id="270" r:id="rId17"/>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p:cViewPr>
        <p:scale>
          <a:sx n="87" d="100"/>
          <a:sy n="87" d="100"/>
        </p:scale>
        <p:origin x="704" y="-5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20D637C2-74FD-E146-B434-A667C5114D97}" type="datetimeFigureOut">
              <a:rPr lang="en-US" smtClean="0"/>
              <a:pPr/>
              <a:t>10/1/2024</a:t>
            </a:fld>
            <a:endParaRPr lang="en-US"/>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FB92B0F2-680F-5441-8D53-F0E3B4838E06}"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441393A7-288B-F64A-BE0E-A7A8CBC4A8E0}" type="datetimeFigureOut">
              <a:rPr lang="en-US" smtClean="0"/>
              <a:pPr/>
              <a:t>10/1/2024</a:t>
            </a:fld>
            <a:endParaRPr lang="en-U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09180DE-7ECA-EB44-BB93-B36D07837E7F}"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1092585" cy="365125"/>
          </a:xfrm>
          <a:prstGeom prst="rect">
            <a:avLst/>
          </a:prstGeom>
        </p:spPr>
        <p:txBody>
          <a:bodyPr/>
          <a:lstStyle/>
          <a:p>
            <a:fld id="{453CA4C2-995F-EE48-8E2A-F4D42CD65955}" type="datetime1">
              <a:rPr lang="en-US" smtClean="0"/>
              <a:pPr/>
              <a:t>10/1/2024</a:t>
            </a:fld>
            <a:endParaRPr lang="en-US"/>
          </a:p>
        </p:txBody>
      </p:sp>
      <p:sp>
        <p:nvSpPr>
          <p:cNvPr id="5" name="Footer Placeholder 4"/>
          <p:cNvSpPr>
            <a:spLocks noGrp="1"/>
          </p:cNvSpPr>
          <p:nvPr>
            <p:ph type="ftr" sz="quarter" idx="11"/>
          </p:nvPr>
        </p:nvSpPr>
        <p:spPr/>
        <p:txBody>
          <a:bodyPr/>
          <a:lstStyle/>
          <a:p>
            <a:r>
              <a:rPr lang="en-US"/>
              <a:t>Professional Master of Education Art and Design with Digital Media</a:t>
            </a:r>
          </a:p>
        </p:txBody>
      </p:sp>
      <p:sp>
        <p:nvSpPr>
          <p:cNvPr id="6" name="Slide Number Placeholder 5"/>
          <p:cNvSpPr>
            <a:spLocks noGrp="1"/>
          </p:cNvSpPr>
          <p:nvPr>
            <p:ph type="sldNum" sz="quarter" idx="12"/>
          </p:nvPr>
        </p:nvSpPr>
        <p:spPr/>
        <p:txBody>
          <a:bodyPr/>
          <a:lstStyle/>
          <a:p>
            <a:fld id="{927D7F31-1A5F-9B4E-99A9-66A785DFD0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1092585" cy="365125"/>
          </a:xfrm>
          <a:prstGeom prst="rect">
            <a:avLst/>
          </a:prstGeom>
        </p:spPr>
        <p:txBody>
          <a:bodyPr/>
          <a:lstStyle/>
          <a:p>
            <a:fld id="{92FB9F1C-67D3-6B48-9E3A-633B094F1D34}" type="datetime1">
              <a:rPr lang="en-US" smtClean="0"/>
              <a:pPr/>
              <a:t>10/1/2024</a:t>
            </a:fld>
            <a:endParaRPr lang="en-US"/>
          </a:p>
        </p:txBody>
      </p:sp>
      <p:sp>
        <p:nvSpPr>
          <p:cNvPr id="6" name="Footer Placeholder 5"/>
          <p:cNvSpPr>
            <a:spLocks noGrp="1"/>
          </p:cNvSpPr>
          <p:nvPr>
            <p:ph type="ftr" sz="quarter" idx="11"/>
          </p:nvPr>
        </p:nvSpPr>
        <p:spPr/>
        <p:txBody>
          <a:bodyPr/>
          <a:lstStyle/>
          <a:p>
            <a:r>
              <a:rPr lang="en-US"/>
              <a:t>Professional Master of Education Art and Design with Digital Media</a:t>
            </a:r>
          </a:p>
        </p:txBody>
      </p:sp>
      <p:sp>
        <p:nvSpPr>
          <p:cNvPr id="7" name="Slide Number Placeholder 6"/>
          <p:cNvSpPr>
            <a:spLocks noGrp="1"/>
          </p:cNvSpPr>
          <p:nvPr>
            <p:ph type="sldNum" sz="quarter" idx="12"/>
          </p:nvPr>
        </p:nvSpPr>
        <p:spPr/>
        <p:txBody>
          <a:bodyPr/>
          <a:lstStyle/>
          <a:p>
            <a:fld id="{927D7F31-1A5F-9B4E-99A9-66A785DFD0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1092585" cy="365125"/>
          </a:xfrm>
          <a:prstGeom prst="rect">
            <a:avLst/>
          </a:prstGeom>
        </p:spPr>
        <p:txBody>
          <a:bodyPr/>
          <a:lstStyle/>
          <a:p>
            <a:fld id="{70440E80-13CA-5E4F-965B-8632845B5B31}" type="datetime1">
              <a:rPr lang="en-US" smtClean="0"/>
              <a:pPr/>
              <a:t>10/1/2024</a:t>
            </a:fld>
            <a:endParaRPr lang="en-US"/>
          </a:p>
        </p:txBody>
      </p:sp>
      <p:sp>
        <p:nvSpPr>
          <p:cNvPr id="5" name="Footer Placeholder 4"/>
          <p:cNvSpPr>
            <a:spLocks noGrp="1"/>
          </p:cNvSpPr>
          <p:nvPr>
            <p:ph type="ftr" sz="quarter" idx="11"/>
          </p:nvPr>
        </p:nvSpPr>
        <p:spPr/>
        <p:txBody>
          <a:bodyPr/>
          <a:lstStyle/>
          <a:p>
            <a:r>
              <a:rPr lang="en-US"/>
              <a:t>Professional Master of Education Art and Design with Digital Media</a:t>
            </a:r>
          </a:p>
        </p:txBody>
      </p:sp>
      <p:sp>
        <p:nvSpPr>
          <p:cNvPr id="6" name="Slide Number Placeholder 5"/>
          <p:cNvSpPr>
            <a:spLocks noGrp="1"/>
          </p:cNvSpPr>
          <p:nvPr>
            <p:ph type="sldNum" sz="quarter" idx="12"/>
          </p:nvPr>
        </p:nvSpPr>
        <p:spPr/>
        <p:txBody>
          <a:bodyPr/>
          <a:lstStyle/>
          <a:p>
            <a:fld id="{927D7F31-1A5F-9B4E-99A9-66A785DFD0E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1092585" cy="365125"/>
          </a:xfrm>
          <a:prstGeom prst="rect">
            <a:avLst/>
          </a:prstGeom>
        </p:spPr>
        <p:txBody>
          <a:bodyPr/>
          <a:lstStyle/>
          <a:p>
            <a:fld id="{49213BC6-97EF-E846-A25C-62A816ACAFA4}" type="datetime1">
              <a:rPr lang="en-US" smtClean="0"/>
              <a:pPr/>
              <a:t>10/1/2024</a:t>
            </a:fld>
            <a:endParaRPr lang="en-US"/>
          </a:p>
        </p:txBody>
      </p:sp>
      <p:sp>
        <p:nvSpPr>
          <p:cNvPr id="5" name="Footer Placeholder 4"/>
          <p:cNvSpPr>
            <a:spLocks noGrp="1"/>
          </p:cNvSpPr>
          <p:nvPr>
            <p:ph type="ftr" sz="quarter" idx="11"/>
          </p:nvPr>
        </p:nvSpPr>
        <p:spPr/>
        <p:txBody>
          <a:bodyPr/>
          <a:lstStyle/>
          <a:p>
            <a:r>
              <a:rPr lang="en-US"/>
              <a:t>Professional Master of Education Art and Design with Digital Media</a:t>
            </a:r>
          </a:p>
        </p:txBody>
      </p:sp>
      <p:sp>
        <p:nvSpPr>
          <p:cNvPr id="6" name="Slide Number Placeholder 5"/>
          <p:cNvSpPr>
            <a:spLocks noGrp="1"/>
          </p:cNvSpPr>
          <p:nvPr>
            <p:ph type="sldNum" sz="quarter" idx="12"/>
          </p:nvPr>
        </p:nvSpPr>
        <p:spPr/>
        <p:txBody>
          <a:bodyPr/>
          <a:lstStyle/>
          <a:p>
            <a:fld id="{927D7F31-1A5F-9B4E-99A9-66A785DFD0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1092585" cy="365125"/>
          </a:xfrm>
          <a:prstGeom prst="rect">
            <a:avLst/>
          </a:prstGeom>
        </p:spPr>
        <p:txBody>
          <a:bodyPr/>
          <a:lstStyle/>
          <a:p>
            <a:fld id="{6AB1C5E0-AEB6-2947-A754-42CFCC51056E}" type="datetime1">
              <a:rPr lang="en-US" smtClean="0"/>
              <a:pPr/>
              <a:t>10/1/2024</a:t>
            </a:fld>
            <a:endParaRPr lang="en-US"/>
          </a:p>
        </p:txBody>
      </p:sp>
      <p:sp>
        <p:nvSpPr>
          <p:cNvPr id="5" name="Footer Placeholder 4"/>
          <p:cNvSpPr>
            <a:spLocks noGrp="1"/>
          </p:cNvSpPr>
          <p:nvPr>
            <p:ph type="ftr" sz="quarter" idx="11"/>
          </p:nvPr>
        </p:nvSpPr>
        <p:spPr/>
        <p:txBody>
          <a:bodyPr/>
          <a:lstStyle/>
          <a:p>
            <a:r>
              <a:rPr lang="en-US"/>
              <a:t>Professional Master of Education Art and Design with Digital Media</a:t>
            </a:r>
          </a:p>
        </p:txBody>
      </p:sp>
      <p:sp>
        <p:nvSpPr>
          <p:cNvPr id="6" name="Slide Number Placeholder 5"/>
          <p:cNvSpPr>
            <a:spLocks noGrp="1"/>
          </p:cNvSpPr>
          <p:nvPr>
            <p:ph type="sldNum" sz="quarter" idx="12"/>
          </p:nvPr>
        </p:nvSpPr>
        <p:spPr/>
        <p:txBody>
          <a:bodyPr/>
          <a:lstStyle/>
          <a:p>
            <a:fld id="{927D7F31-1A5F-9B4E-99A9-66A785DFD0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1092585" cy="365125"/>
          </a:xfrm>
          <a:prstGeom prst="rect">
            <a:avLst/>
          </a:prstGeom>
        </p:spPr>
        <p:txBody>
          <a:bodyPr/>
          <a:lstStyle/>
          <a:p>
            <a:fld id="{61136F3B-8D06-C04A-B20D-7A49B53C02B2}" type="datetime1">
              <a:rPr lang="en-US" smtClean="0"/>
              <a:pPr/>
              <a:t>10/1/2024</a:t>
            </a:fld>
            <a:endParaRPr lang="en-US"/>
          </a:p>
        </p:txBody>
      </p:sp>
      <p:sp>
        <p:nvSpPr>
          <p:cNvPr id="5" name="Footer Placeholder 4"/>
          <p:cNvSpPr>
            <a:spLocks noGrp="1"/>
          </p:cNvSpPr>
          <p:nvPr>
            <p:ph type="ftr" sz="quarter" idx="11"/>
          </p:nvPr>
        </p:nvSpPr>
        <p:spPr/>
        <p:txBody>
          <a:bodyPr/>
          <a:lstStyle/>
          <a:p>
            <a:r>
              <a:rPr lang="en-US"/>
              <a:t>Professional Master of Education Art and Design with Digital Media</a:t>
            </a:r>
          </a:p>
        </p:txBody>
      </p:sp>
      <p:sp>
        <p:nvSpPr>
          <p:cNvPr id="6" name="Slide Number Placeholder 5"/>
          <p:cNvSpPr>
            <a:spLocks noGrp="1"/>
          </p:cNvSpPr>
          <p:nvPr>
            <p:ph type="sldNum" sz="quarter" idx="12"/>
          </p:nvPr>
        </p:nvSpPr>
        <p:spPr/>
        <p:txBody>
          <a:bodyPr/>
          <a:lstStyle/>
          <a:p>
            <a:fld id="{927D7F31-1A5F-9B4E-99A9-66A785DFD0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22156" cy="1260605"/>
          </a:xfrm>
        </p:spPr>
        <p:txBody>
          <a:bodyPr anchor="t">
            <a:normAutofit/>
          </a:bodyPr>
          <a:lstStyle>
            <a:lvl1pPr algn="l">
              <a:defRPr sz="1400" b="0"/>
            </a:lvl1pPr>
          </a:lstStyle>
          <a:p>
            <a:r>
              <a:rPr lang="en-GB" dirty="0"/>
              <a:t>Click to edit</a:t>
            </a:r>
            <a:endParaRPr lang="en-US" dirty="0"/>
          </a:p>
        </p:txBody>
      </p:sp>
      <p:sp>
        <p:nvSpPr>
          <p:cNvPr id="3" name="Content Placeholder 2"/>
          <p:cNvSpPr>
            <a:spLocks noGrp="1"/>
          </p:cNvSpPr>
          <p:nvPr>
            <p:ph sz="half" idx="1"/>
          </p:nvPr>
        </p:nvSpPr>
        <p:spPr>
          <a:xfrm>
            <a:off x="457200" y="2114829"/>
            <a:ext cx="4038600" cy="3431394"/>
          </a:xfrm>
        </p:spPr>
        <p:txBody>
          <a:bodyPr>
            <a:normAutofit/>
          </a:bodyPr>
          <a:lstStyle>
            <a:lvl1pPr>
              <a:defRPr sz="1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4648200" y="2135966"/>
            <a:ext cx="4038600" cy="3410256"/>
          </a:xfrm>
        </p:spPr>
        <p:txBody>
          <a:bodyPr>
            <a:normAutofit/>
          </a:bodyPr>
          <a:lstStyle>
            <a:lvl1pPr>
              <a:defRPr sz="1400" b="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GB" dirty="0"/>
              <a:t>Click to edit Master text styles</a:t>
            </a:r>
          </a:p>
        </p:txBody>
      </p:sp>
      <p:sp>
        <p:nvSpPr>
          <p:cNvPr id="5" name="Date Placeholder 4"/>
          <p:cNvSpPr>
            <a:spLocks noGrp="1"/>
          </p:cNvSpPr>
          <p:nvPr>
            <p:ph type="dt" sz="half" idx="10"/>
          </p:nvPr>
        </p:nvSpPr>
        <p:spPr>
          <a:xfrm>
            <a:off x="457200" y="6356350"/>
            <a:ext cx="1092585" cy="365125"/>
          </a:xfrm>
          <a:prstGeom prst="rect">
            <a:avLst/>
          </a:prstGeom>
        </p:spPr>
        <p:txBody>
          <a:bodyPr/>
          <a:lstStyle/>
          <a:p>
            <a:fld id="{1B74EEF8-F9B7-9B43-916D-2B69171CEC2E}" type="datetime1">
              <a:rPr lang="en-US" smtClean="0"/>
              <a:pPr/>
              <a:t>10/1/2024</a:t>
            </a:fld>
            <a:endParaRPr lang="en-US"/>
          </a:p>
        </p:txBody>
      </p:sp>
      <p:sp>
        <p:nvSpPr>
          <p:cNvPr id="6" name="Footer Placeholder 5"/>
          <p:cNvSpPr>
            <a:spLocks noGrp="1"/>
          </p:cNvSpPr>
          <p:nvPr>
            <p:ph type="ftr" sz="quarter" idx="11"/>
          </p:nvPr>
        </p:nvSpPr>
        <p:spPr/>
        <p:txBody>
          <a:bodyPr/>
          <a:lstStyle/>
          <a:p>
            <a:r>
              <a:rPr lang="en-US"/>
              <a:t>Professional Master of Education Art and Design with Digital Media</a:t>
            </a:r>
          </a:p>
        </p:txBody>
      </p:sp>
      <p:sp>
        <p:nvSpPr>
          <p:cNvPr id="7" name="Slide Number Placeholder 6"/>
          <p:cNvSpPr>
            <a:spLocks noGrp="1"/>
          </p:cNvSpPr>
          <p:nvPr>
            <p:ph type="sldNum" sz="quarter" idx="12"/>
          </p:nvPr>
        </p:nvSpPr>
        <p:spPr/>
        <p:txBody>
          <a:bodyPr/>
          <a:lstStyle/>
          <a:p>
            <a:fld id="{927D7F31-1A5F-9B4E-99A9-66A785DFD0EA}" type="slidenum">
              <a:rPr lang="en-US" smtClean="0"/>
              <a:pPr/>
              <a:t>‹#›</a:t>
            </a:fld>
            <a:endParaRPr lang="en-US"/>
          </a:p>
        </p:txBody>
      </p:sp>
      <p:sp>
        <p:nvSpPr>
          <p:cNvPr id="9" name="Text Placeholder 8"/>
          <p:cNvSpPr>
            <a:spLocks noGrp="1"/>
          </p:cNvSpPr>
          <p:nvPr>
            <p:ph type="body" sz="quarter" idx="13"/>
          </p:nvPr>
        </p:nvSpPr>
        <p:spPr>
          <a:xfrm>
            <a:off x="457200" y="1663401"/>
            <a:ext cx="4038600" cy="327769"/>
          </a:xfrm>
        </p:spPr>
        <p:txBody>
          <a:bodyPr>
            <a:normAutofit/>
          </a:bodyPr>
          <a:lstStyle>
            <a:lvl1pPr>
              <a:buNone/>
              <a:defRPr sz="1600" b="1"/>
            </a:lvl1pPr>
          </a:lstStyle>
          <a:p>
            <a:pPr lvl="0"/>
            <a:r>
              <a:rPr lang="en-GB" dirty="0"/>
              <a:t>Click to edit Master text styles</a:t>
            </a:r>
          </a:p>
        </p:txBody>
      </p:sp>
      <p:sp>
        <p:nvSpPr>
          <p:cNvPr id="11" name="Text Placeholder 10"/>
          <p:cNvSpPr>
            <a:spLocks noGrp="1"/>
          </p:cNvSpPr>
          <p:nvPr>
            <p:ph type="body" sz="quarter" idx="14"/>
          </p:nvPr>
        </p:nvSpPr>
        <p:spPr>
          <a:xfrm>
            <a:off x="4648200" y="1663401"/>
            <a:ext cx="4038600" cy="327769"/>
          </a:xfrm>
        </p:spPr>
        <p:txBody>
          <a:bodyPr>
            <a:noAutofit/>
          </a:bodyPr>
          <a:lstStyle>
            <a:lvl1pPr>
              <a:buNone/>
              <a:defRPr sz="1600" b="1"/>
            </a:lvl1pPr>
            <a:lvl2pPr>
              <a:defRPr sz="1400"/>
            </a:lvl2pPr>
            <a:lvl3pPr>
              <a:defRPr sz="1400"/>
            </a:lvl3pPr>
            <a:lvl4pPr>
              <a:defRPr sz="1400"/>
            </a:lvl4pPr>
            <a:lvl5pPr>
              <a:defRPr sz="1400"/>
            </a:lvl5pPr>
          </a:lstStyle>
          <a:p>
            <a:pPr lvl="0"/>
            <a:r>
              <a:rPr lang="en-GB" dirty="0"/>
              <a:t>Click to edit Master text styles</a:t>
            </a:r>
          </a:p>
        </p:txBody>
      </p:sp>
      <p:sp>
        <p:nvSpPr>
          <p:cNvPr id="15" name="Text Placeholder 14"/>
          <p:cNvSpPr>
            <a:spLocks noGrp="1"/>
          </p:cNvSpPr>
          <p:nvPr>
            <p:ph type="body" sz="quarter" idx="15"/>
          </p:nvPr>
        </p:nvSpPr>
        <p:spPr>
          <a:xfrm>
            <a:off x="3460750" y="274638"/>
            <a:ext cx="2205038" cy="1260475"/>
          </a:xfrm>
        </p:spPr>
        <p:txBody>
          <a:bodyPr>
            <a:normAutofit/>
          </a:bodyPr>
          <a:lstStyle>
            <a:lvl1pPr>
              <a:buNone/>
              <a:defRPr sz="1400"/>
            </a:lvl1pPr>
          </a:lstStyle>
          <a:p>
            <a:pPr lvl="0"/>
            <a:r>
              <a:rPr lang="en-GB" dirty="0"/>
              <a:t>Click to edit</a:t>
            </a:r>
            <a:endParaRPr lang="en-US" dirty="0"/>
          </a:p>
        </p:txBody>
      </p:sp>
      <p:sp>
        <p:nvSpPr>
          <p:cNvPr id="17" name="Text Placeholder 16"/>
          <p:cNvSpPr>
            <a:spLocks noGrp="1"/>
          </p:cNvSpPr>
          <p:nvPr>
            <p:ph type="body" sz="quarter" idx="16"/>
          </p:nvPr>
        </p:nvSpPr>
        <p:spPr>
          <a:xfrm>
            <a:off x="6489700" y="274638"/>
            <a:ext cx="2197100" cy="1260475"/>
          </a:xfrm>
        </p:spPr>
        <p:txBody>
          <a:bodyPr>
            <a:normAutofit/>
          </a:bodyPr>
          <a:lstStyle>
            <a:lvl1pPr>
              <a:buNone/>
              <a:defRPr sz="1400"/>
            </a:lvl1pPr>
          </a:lstStyle>
          <a:p>
            <a:pPr lvl="0"/>
            <a:r>
              <a:rPr lang="en-GB" dirty="0"/>
              <a:t>Click to edit</a:t>
            </a:r>
            <a:endParaRPr lang="en-US" dirty="0"/>
          </a:p>
        </p:txBody>
      </p:sp>
      <p:sp>
        <p:nvSpPr>
          <p:cNvPr id="13" name="Text Placeholder 8"/>
          <p:cNvSpPr>
            <a:spLocks noGrp="1"/>
          </p:cNvSpPr>
          <p:nvPr>
            <p:ph type="body" sz="quarter" idx="17"/>
          </p:nvPr>
        </p:nvSpPr>
        <p:spPr>
          <a:xfrm>
            <a:off x="457200" y="5708158"/>
            <a:ext cx="8229600" cy="327769"/>
          </a:xfrm>
        </p:spPr>
        <p:txBody>
          <a:bodyPr>
            <a:normAutofit/>
          </a:bodyPr>
          <a:lstStyle>
            <a:lvl1pPr>
              <a:buNone/>
              <a:defRPr sz="1600" b="1"/>
            </a:lvl1pPr>
          </a:lstStyle>
          <a:p>
            <a:pPr lvl="0"/>
            <a:r>
              <a:rPr lang="en-GB"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Footer Placeholder 2"/>
          <p:cNvSpPr>
            <a:spLocks noGrp="1"/>
          </p:cNvSpPr>
          <p:nvPr>
            <p:ph type="ftr" sz="quarter" idx="10"/>
          </p:nvPr>
        </p:nvSpPr>
        <p:spPr/>
        <p:txBody>
          <a:bodyPr/>
          <a:lstStyle/>
          <a:p>
            <a:r>
              <a:rPr lang="en-US"/>
              <a:t>PROFESSIONAL MASTER OF EDUCATION ART AND DESIGN WITH DIGITAL MEDIA</a:t>
            </a:r>
            <a:endParaRPr lang="en-US" dirty="0"/>
          </a:p>
        </p:txBody>
      </p:sp>
      <p:sp>
        <p:nvSpPr>
          <p:cNvPr id="4" name="Slide Number Placeholder 3"/>
          <p:cNvSpPr>
            <a:spLocks noGrp="1"/>
          </p:cNvSpPr>
          <p:nvPr>
            <p:ph type="sldNum" sz="quarter" idx="11"/>
          </p:nvPr>
        </p:nvSpPr>
        <p:spPr/>
        <p:txBody>
          <a:bodyPr/>
          <a:lstStyle/>
          <a:p>
            <a:fld id="{927D7F31-1A5F-9B4E-99A9-66A785DFD0EA}" type="slidenum">
              <a:rPr lang="en-US" smtClean="0"/>
              <a:pPr/>
              <a:t>‹#›</a:t>
            </a:fld>
            <a:endParaRPr lang="en-US" dirty="0"/>
          </a:p>
        </p:txBody>
      </p:sp>
    </p:spTree>
    <p:extLst>
      <p:ext uri="{BB962C8B-B14F-4D97-AF65-F5344CB8AC3E}">
        <p14:creationId xmlns:p14="http://schemas.microsoft.com/office/powerpoint/2010/main" val="312724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6724"/>
          </a:xfrm>
        </p:spPr>
        <p:txBody>
          <a:bodyPr anchor="t">
            <a:normAutofit/>
          </a:bodyPr>
          <a:lstStyle>
            <a:lvl1pPr algn="l">
              <a:defRPr sz="2400" b="1"/>
            </a:lvl1pPr>
          </a:lstStyle>
          <a:p>
            <a:r>
              <a:rPr lang="en-GB" dirty="0"/>
              <a:t>Click to edit Master title style</a:t>
            </a:r>
            <a:endParaRPr lang="en-US" dirty="0"/>
          </a:p>
        </p:txBody>
      </p:sp>
      <p:sp>
        <p:nvSpPr>
          <p:cNvPr id="3" name="Text Placeholder 2"/>
          <p:cNvSpPr>
            <a:spLocks noGrp="1"/>
          </p:cNvSpPr>
          <p:nvPr>
            <p:ph type="body" idx="1"/>
          </p:nvPr>
        </p:nvSpPr>
        <p:spPr>
          <a:xfrm>
            <a:off x="457200" y="2164253"/>
            <a:ext cx="4773324" cy="319881"/>
          </a:xfrm>
        </p:spPr>
        <p:txBody>
          <a:bodyPr anchor="t">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649196"/>
            <a:ext cx="4773324" cy="3421403"/>
          </a:xfrm>
        </p:spPr>
        <p:txBody>
          <a:bodyPr>
            <a:normAutofit/>
          </a:bodyPr>
          <a:lstStyle>
            <a:lvl1pPr>
              <a:buNone/>
              <a:defRPr sz="1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a:t>
            </a:r>
            <a:endParaRPr lang="en-US" dirty="0"/>
          </a:p>
        </p:txBody>
      </p:sp>
      <p:sp>
        <p:nvSpPr>
          <p:cNvPr id="5" name="Text Placeholder 4"/>
          <p:cNvSpPr>
            <a:spLocks noGrp="1"/>
          </p:cNvSpPr>
          <p:nvPr>
            <p:ph type="body" sz="quarter" idx="3"/>
          </p:nvPr>
        </p:nvSpPr>
        <p:spPr>
          <a:xfrm>
            <a:off x="5391960" y="1215232"/>
            <a:ext cx="3296428" cy="319881"/>
          </a:xfrm>
        </p:spPr>
        <p:txBody>
          <a:bodyPr anchor="t">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5391960" y="4033615"/>
            <a:ext cx="3294840" cy="2036984"/>
          </a:xfrm>
        </p:spPr>
        <p:txBody>
          <a:bodyPr>
            <a:normAutofit/>
          </a:bodyPr>
          <a:lstStyle>
            <a:lvl1pPr>
              <a:buNone/>
              <a:defRPr sz="1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
        <p:nvSpPr>
          <p:cNvPr id="7" name="Date Placeholder 6"/>
          <p:cNvSpPr>
            <a:spLocks noGrp="1"/>
          </p:cNvSpPr>
          <p:nvPr>
            <p:ph type="dt" sz="half" idx="10"/>
          </p:nvPr>
        </p:nvSpPr>
        <p:spPr>
          <a:xfrm>
            <a:off x="457200" y="6356350"/>
            <a:ext cx="1092585" cy="365125"/>
          </a:xfrm>
          <a:prstGeom prst="rect">
            <a:avLst/>
          </a:prstGeom>
        </p:spPr>
        <p:txBody>
          <a:bodyPr/>
          <a:lstStyle/>
          <a:p>
            <a:fld id="{DD7EF849-7DEA-DB44-983D-656D6B11A9AF}" type="datetime1">
              <a:rPr lang="en-US" smtClean="0"/>
              <a:pPr/>
              <a:t>10/1/2024</a:t>
            </a:fld>
            <a:endParaRPr lang="en-US"/>
          </a:p>
        </p:txBody>
      </p:sp>
      <p:sp>
        <p:nvSpPr>
          <p:cNvPr id="8" name="Footer Placeholder 7"/>
          <p:cNvSpPr>
            <a:spLocks noGrp="1"/>
          </p:cNvSpPr>
          <p:nvPr>
            <p:ph type="ftr" sz="quarter" idx="11"/>
          </p:nvPr>
        </p:nvSpPr>
        <p:spPr/>
        <p:txBody>
          <a:bodyPr/>
          <a:lstStyle/>
          <a:p>
            <a:r>
              <a:rPr lang="en-US"/>
              <a:t>Professional Master of Education Art and Design with Digital Media</a:t>
            </a:r>
          </a:p>
        </p:txBody>
      </p:sp>
      <p:sp>
        <p:nvSpPr>
          <p:cNvPr id="9" name="Slide Number Placeholder 8"/>
          <p:cNvSpPr>
            <a:spLocks noGrp="1"/>
          </p:cNvSpPr>
          <p:nvPr>
            <p:ph type="sldNum" sz="quarter" idx="12"/>
          </p:nvPr>
        </p:nvSpPr>
        <p:spPr/>
        <p:txBody>
          <a:bodyPr/>
          <a:lstStyle/>
          <a:p>
            <a:fld id="{927D7F31-1A5F-9B4E-99A9-66A785DFD0EA}" type="slidenum">
              <a:rPr lang="en-US" smtClean="0"/>
              <a:pPr/>
              <a:t>‹#›</a:t>
            </a:fld>
            <a:endParaRPr lang="en-US"/>
          </a:p>
        </p:txBody>
      </p:sp>
      <p:sp>
        <p:nvSpPr>
          <p:cNvPr id="11" name="Text Placeholder 10"/>
          <p:cNvSpPr>
            <a:spLocks noGrp="1"/>
          </p:cNvSpPr>
          <p:nvPr>
            <p:ph type="body" sz="quarter" idx="13"/>
          </p:nvPr>
        </p:nvSpPr>
        <p:spPr>
          <a:xfrm>
            <a:off x="5391960" y="1577043"/>
            <a:ext cx="3294840" cy="1884961"/>
          </a:xfrm>
        </p:spPr>
        <p:txBody>
          <a:bodyPr>
            <a:normAutofit/>
          </a:bodyPr>
          <a:lstStyle>
            <a:lvl1pPr>
              <a:defRPr sz="1200"/>
            </a:lvl1pPr>
            <a:lvl2pPr>
              <a:defRPr sz="1200"/>
            </a:lvl2pPr>
            <a:lvl3pPr>
              <a:defRPr sz="1200"/>
            </a:lvl3pPr>
            <a:lvl4pPr>
              <a:defRPr sz="1200"/>
            </a:lvl4pPr>
            <a:lvl5pPr>
              <a:defRPr sz="1200"/>
            </a:lvl5pPr>
          </a:lstStyle>
          <a:p>
            <a:pPr lvl="0"/>
            <a:r>
              <a:rPr lang="en-GB" dirty="0"/>
              <a:t>Click to edit Master text styles</a:t>
            </a:r>
          </a:p>
        </p:txBody>
      </p:sp>
      <p:sp>
        <p:nvSpPr>
          <p:cNvPr id="13" name="Text Placeholder 12"/>
          <p:cNvSpPr>
            <a:spLocks noGrp="1"/>
          </p:cNvSpPr>
          <p:nvPr>
            <p:ph type="body" sz="quarter" idx="14"/>
          </p:nvPr>
        </p:nvSpPr>
        <p:spPr>
          <a:xfrm>
            <a:off x="5393548" y="3573185"/>
            <a:ext cx="3294840" cy="349250"/>
          </a:xfrm>
        </p:spPr>
        <p:txBody>
          <a:bodyPr>
            <a:normAutofit/>
          </a:bodyPr>
          <a:lstStyle>
            <a:lvl1pPr>
              <a:buNone/>
              <a:defRPr sz="1400" b="1"/>
            </a:lvl1pPr>
          </a:lstStyle>
          <a:p>
            <a:pPr lvl="0"/>
            <a:r>
              <a:rPr lang="en-GB" dirty="0"/>
              <a:t>Click to edit</a:t>
            </a:r>
            <a:endParaRPr lang="en-US" dirty="0"/>
          </a:p>
        </p:txBody>
      </p:sp>
      <p:sp>
        <p:nvSpPr>
          <p:cNvPr id="12" name="Text Placeholder 2"/>
          <p:cNvSpPr>
            <a:spLocks noGrp="1"/>
          </p:cNvSpPr>
          <p:nvPr>
            <p:ph type="body" idx="15"/>
          </p:nvPr>
        </p:nvSpPr>
        <p:spPr>
          <a:xfrm>
            <a:off x="457200" y="897955"/>
            <a:ext cx="1696340" cy="1101236"/>
          </a:xfrm>
        </p:spPr>
        <p:txBody>
          <a:bodyPr anchor="t">
            <a:normAutofit/>
          </a:bodyPr>
          <a:lstStyle>
            <a:lvl1pPr marL="0" indent="0">
              <a:buNone/>
              <a:defRPr sz="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1092585" cy="365125"/>
          </a:xfrm>
          <a:prstGeom prst="rect">
            <a:avLst/>
          </a:prstGeom>
        </p:spPr>
        <p:txBody>
          <a:bodyPr/>
          <a:lstStyle/>
          <a:p>
            <a:fld id="{78F3572F-D7D6-2C46-8284-F277A8E4A0F3}" type="datetime1">
              <a:rPr lang="en-US" smtClean="0"/>
              <a:pPr/>
              <a:t>10/1/2024</a:t>
            </a:fld>
            <a:endParaRPr lang="en-US"/>
          </a:p>
        </p:txBody>
      </p:sp>
      <p:sp>
        <p:nvSpPr>
          <p:cNvPr id="4" name="Footer Placeholder 3"/>
          <p:cNvSpPr>
            <a:spLocks noGrp="1"/>
          </p:cNvSpPr>
          <p:nvPr>
            <p:ph type="ftr" sz="quarter" idx="11"/>
          </p:nvPr>
        </p:nvSpPr>
        <p:spPr/>
        <p:txBody>
          <a:bodyPr/>
          <a:lstStyle/>
          <a:p>
            <a:r>
              <a:rPr lang="en-US"/>
              <a:t>Professional Master of Education Art and Design with Digital Media</a:t>
            </a:r>
          </a:p>
        </p:txBody>
      </p:sp>
      <p:sp>
        <p:nvSpPr>
          <p:cNvPr id="5" name="Slide Number Placeholder 4"/>
          <p:cNvSpPr>
            <a:spLocks noGrp="1"/>
          </p:cNvSpPr>
          <p:nvPr>
            <p:ph type="sldNum" sz="quarter" idx="12"/>
          </p:nvPr>
        </p:nvSpPr>
        <p:spPr/>
        <p:txBody>
          <a:bodyPr/>
          <a:lstStyle/>
          <a:p>
            <a:fld id="{927D7F31-1A5F-9B4E-99A9-66A785DFD0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1092585" cy="365125"/>
          </a:xfrm>
          <a:prstGeom prst="rect">
            <a:avLst/>
          </a:prstGeom>
        </p:spPr>
        <p:txBody>
          <a:bodyPr/>
          <a:lstStyle/>
          <a:p>
            <a:fld id="{64EB476A-504B-3C4B-AF63-7F96E986563D}" type="datetime1">
              <a:rPr lang="en-US" smtClean="0"/>
              <a:pPr/>
              <a:t>10/1/2024</a:t>
            </a:fld>
            <a:endParaRPr lang="en-US"/>
          </a:p>
        </p:txBody>
      </p:sp>
      <p:sp>
        <p:nvSpPr>
          <p:cNvPr id="3" name="Footer Placeholder 2"/>
          <p:cNvSpPr>
            <a:spLocks noGrp="1"/>
          </p:cNvSpPr>
          <p:nvPr>
            <p:ph type="ftr" sz="quarter" idx="11"/>
          </p:nvPr>
        </p:nvSpPr>
        <p:spPr/>
        <p:txBody>
          <a:bodyPr/>
          <a:lstStyle/>
          <a:p>
            <a:r>
              <a:rPr lang="en-US"/>
              <a:t>Professional Master of Education Art and Design with Digital Media</a:t>
            </a:r>
          </a:p>
        </p:txBody>
      </p:sp>
      <p:sp>
        <p:nvSpPr>
          <p:cNvPr id="4" name="Slide Number Placeholder 3"/>
          <p:cNvSpPr>
            <a:spLocks noGrp="1"/>
          </p:cNvSpPr>
          <p:nvPr>
            <p:ph type="sldNum" sz="quarter" idx="12"/>
          </p:nvPr>
        </p:nvSpPr>
        <p:spPr/>
        <p:txBody>
          <a:bodyPr/>
          <a:lstStyle/>
          <a:p>
            <a:fld id="{927D7F31-1A5F-9B4E-99A9-66A785DFD0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5386" cy="564355"/>
          </a:xfrm>
        </p:spPr>
        <p:txBody>
          <a:bodyPr anchor="t">
            <a:noAutofit/>
          </a:bodyPr>
          <a:lstStyle>
            <a:lvl1pPr algn="l">
              <a:defRPr sz="2400" b="1"/>
            </a:lvl1pPr>
          </a:lstStyle>
          <a:p>
            <a:r>
              <a:rPr lang="en-GB" dirty="0"/>
              <a:t>Click to edit Master title style</a:t>
            </a:r>
            <a:endParaRPr lang="en-US" dirty="0"/>
          </a:p>
        </p:txBody>
      </p:sp>
      <p:sp>
        <p:nvSpPr>
          <p:cNvPr id="4" name="Text Placeholder 3"/>
          <p:cNvSpPr>
            <a:spLocks noGrp="1"/>
          </p:cNvSpPr>
          <p:nvPr>
            <p:ph type="body" sz="half" idx="2"/>
          </p:nvPr>
        </p:nvSpPr>
        <p:spPr>
          <a:xfrm>
            <a:off x="6397375" y="3503146"/>
            <a:ext cx="2515211" cy="2525278"/>
          </a:xfrm>
        </p:spPr>
        <p:txBody>
          <a:bodyPr>
            <a:normAutofit/>
          </a:bodyPr>
          <a:lstStyle>
            <a:lvl1pPr marL="0" indent="0">
              <a:buNone/>
              <a:defRPr sz="12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6356350"/>
            <a:ext cx="1092585" cy="365125"/>
          </a:xfrm>
          <a:prstGeom prst="rect">
            <a:avLst/>
          </a:prstGeom>
        </p:spPr>
        <p:txBody>
          <a:bodyPr/>
          <a:lstStyle/>
          <a:p>
            <a:fld id="{C42BE153-D2E0-924A-9BFC-758F8770D0B4}" type="datetime1">
              <a:rPr lang="en-US" smtClean="0"/>
              <a:pPr/>
              <a:t>10/1/2024</a:t>
            </a:fld>
            <a:endParaRPr lang="en-US"/>
          </a:p>
        </p:txBody>
      </p:sp>
      <p:sp>
        <p:nvSpPr>
          <p:cNvPr id="6" name="Footer Placeholder 5"/>
          <p:cNvSpPr>
            <a:spLocks noGrp="1"/>
          </p:cNvSpPr>
          <p:nvPr>
            <p:ph type="ftr" sz="quarter" idx="11"/>
          </p:nvPr>
        </p:nvSpPr>
        <p:spPr/>
        <p:txBody>
          <a:bodyPr/>
          <a:lstStyle/>
          <a:p>
            <a:r>
              <a:rPr lang="en-US"/>
              <a:t>Professional Master of Education Art and Design with Digital Media</a:t>
            </a:r>
          </a:p>
        </p:txBody>
      </p:sp>
      <p:sp>
        <p:nvSpPr>
          <p:cNvPr id="7" name="Slide Number Placeholder 6"/>
          <p:cNvSpPr>
            <a:spLocks noGrp="1"/>
          </p:cNvSpPr>
          <p:nvPr>
            <p:ph type="sldNum" sz="quarter" idx="12"/>
          </p:nvPr>
        </p:nvSpPr>
        <p:spPr/>
        <p:txBody>
          <a:bodyPr/>
          <a:lstStyle/>
          <a:p>
            <a:fld id="{927D7F31-1A5F-9B4E-99A9-66A785DFD0EA}" type="slidenum">
              <a:rPr lang="en-US" smtClean="0"/>
              <a:pPr/>
              <a:t>‹#›</a:t>
            </a:fld>
            <a:endParaRPr lang="en-US"/>
          </a:p>
        </p:txBody>
      </p:sp>
      <p:sp>
        <p:nvSpPr>
          <p:cNvPr id="12" name="Text Placeholder 11"/>
          <p:cNvSpPr>
            <a:spLocks noGrp="1"/>
          </p:cNvSpPr>
          <p:nvPr>
            <p:ph type="body" sz="quarter" idx="13" hasCustomPrompt="1"/>
          </p:nvPr>
        </p:nvSpPr>
        <p:spPr>
          <a:xfrm>
            <a:off x="457200" y="3503145"/>
            <a:ext cx="5522913" cy="2525279"/>
          </a:xfrm>
        </p:spPr>
        <p:txBody>
          <a:bodyPr>
            <a:normAutofit/>
          </a:bodyPr>
          <a:lstStyle>
            <a:lvl1pPr marL="285750" indent="-285750">
              <a:buFont typeface="Arial" panose="020B0604020202020204" pitchFamily="34" charset="0"/>
              <a:buChar char="•"/>
              <a:defRPr sz="1200" b="1"/>
            </a:lvl1pPr>
          </a:lstStyle>
          <a:p>
            <a:pPr lvl="0"/>
            <a:r>
              <a:rPr lang="en-GB" dirty="0"/>
              <a:t>Click to edit Master text styles</a:t>
            </a:r>
          </a:p>
          <a:p>
            <a:pPr lvl="0"/>
            <a:endParaRPr lang="en-GB" dirty="0"/>
          </a:p>
        </p:txBody>
      </p:sp>
      <p:sp>
        <p:nvSpPr>
          <p:cNvPr id="14" name="Picture Placeholder 13"/>
          <p:cNvSpPr>
            <a:spLocks noGrp="1"/>
          </p:cNvSpPr>
          <p:nvPr>
            <p:ph type="pic" sz="quarter" idx="14"/>
          </p:nvPr>
        </p:nvSpPr>
        <p:spPr>
          <a:xfrm>
            <a:off x="457200" y="1004887"/>
            <a:ext cx="2515211" cy="1772508"/>
          </a:xfrm>
        </p:spPr>
        <p:txBody>
          <a:bodyPr/>
          <a:lstStyle/>
          <a:p>
            <a:endParaRPr lang="en-US"/>
          </a:p>
        </p:txBody>
      </p:sp>
      <p:sp>
        <p:nvSpPr>
          <p:cNvPr id="15" name="Picture Placeholder 13"/>
          <p:cNvSpPr>
            <a:spLocks noGrp="1"/>
          </p:cNvSpPr>
          <p:nvPr>
            <p:ph type="pic" sz="quarter" idx="15"/>
          </p:nvPr>
        </p:nvSpPr>
        <p:spPr>
          <a:xfrm>
            <a:off x="3465513" y="1004887"/>
            <a:ext cx="2514600" cy="1772507"/>
          </a:xfrm>
        </p:spPr>
        <p:txBody>
          <a:bodyPr/>
          <a:lstStyle/>
          <a:p>
            <a:endParaRPr lang="en-US"/>
          </a:p>
        </p:txBody>
      </p:sp>
      <p:sp>
        <p:nvSpPr>
          <p:cNvPr id="16" name="Picture Placeholder 13"/>
          <p:cNvSpPr>
            <a:spLocks noGrp="1"/>
          </p:cNvSpPr>
          <p:nvPr>
            <p:ph type="pic" sz="quarter" idx="16"/>
          </p:nvPr>
        </p:nvSpPr>
        <p:spPr>
          <a:xfrm>
            <a:off x="6397375" y="1005618"/>
            <a:ext cx="2515211" cy="1772508"/>
          </a:xfrm>
        </p:spPr>
        <p:txBody>
          <a:bodyPr/>
          <a:lstStyle/>
          <a:p>
            <a:endParaRPr lang="en-US"/>
          </a:p>
        </p:txBody>
      </p:sp>
      <p:sp>
        <p:nvSpPr>
          <p:cNvPr id="18" name="Text Placeholder 17"/>
          <p:cNvSpPr>
            <a:spLocks noGrp="1"/>
          </p:cNvSpPr>
          <p:nvPr>
            <p:ph type="body" sz="quarter" idx="17"/>
          </p:nvPr>
        </p:nvSpPr>
        <p:spPr>
          <a:xfrm>
            <a:off x="457200" y="2778125"/>
            <a:ext cx="2514600" cy="361950"/>
          </a:xfrm>
        </p:spPr>
        <p:txBody>
          <a:bodyPr>
            <a:normAutofit/>
          </a:bodyPr>
          <a:lstStyle>
            <a:lvl1pPr>
              <a:buFontTx/>
              <a:buNone/>
              <a:defRPr sz="1000"/>
            </a:lvl1pPr>
          </a:lstStyle>
          <a:p>
            <a:pPr lvl="0"/>
            <a:r>
              <a:rPr lang="en-GB" dirty="0"/>
              <a:t>Click to edit</a:t>
            </a:r>
            <a:endParaRPr lang="en-US" dirty="0"/>
          </a:p>
        </p:txBody>
      </p:sp>
      <p:sp>
        <p:nvSpPr>
          <p:cNvPr id="19" name="Text Placeholder 17"/>
          <p:cNvSpPr>
            <a:spLocks noGrp="1"/>
          </p:cNvSpPr>
          <p:nvPr>
            <p:ph type="body" sz="quarter" idx="18"/>
          </p:nvPr>
        </p:nvSpPr>
        <p:spPr>
          <a:xfrm>
            <a:off x="3465513" y="2777394"/>
            <a:ext cx="2514600" cy="361950"/>
          </a:xfrm>
        </p:spPr>
        <p:txBody>
          <a:bodyPr>
            <a:normAutofit/>
          </a:bodyPr>
          <a:lstStyle>
            <a:lvl1pPr>
              <a:buFontTx/>
              <a:buNone/>
              <a:defRPr sz="1000"/>
            </a:lvl1pPr>
          </a:lstStyle>
          <a:p>
            <a:pPr lvl="0"/>
            <a:r>
              <a:rPr lang="en-GB" dirty="0"/>
              <a:t>Click to edit</a:t>
            </a:r>
            <a:endParaRPr lang="en-US" dirty="0"/>
          </a:p>
        </p:txBody>
      </p:sp>
      <p:sp>
        <p:nvSpPr>
          <p:cNvPr id="20" name="Text Placeholder 17"/>
          <p:cNvSpPr>
            <a:spLocks noGrp="1"/>
          </p:cNvSpPr>
          <p:nvPr>
            <p:ph type="body" sz="quarter" idx="19"/>
          </p:nvPr>
        </p:nvSpPr>
        <p:spPr>
          <a:xfrm>
            <a:off x="6397986" y="2777394"/>
            <a:ext cx="2514600" cy="361950"/>
          </a:xfrm>
        </p:spPr>
        <p:txBody>
          <a:bodyPr>
            <a:normAutofit/>
          </a:bodyPr>
          <a:lstStyle>
            <a:lvl1pPr>
              <a:buFontTx/>
              <a:buNone/>
              <a:defRPr sz="1000"/>
            </a:lvl1pPr>
          </a:lstStyle>
          <a:p>
            <a:pPr lvl="0"/>
            <a:r>
              <a:rPr lang="en-GB" dirty="0"/>
              <a:t>Click to edit</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431400" y="6309757"/>
            <a:ext cx="6134565" cy="365125"/>
          </a:xfrm>
          <a:prstGeom prst="rect">
            <a:avLst/>
          </a:prstGeom>
        </p:spPr>
        <p:txBody>
          <a:bodyPr vert="horz" lIns="91440" tIns="45720" rIns="91440" bIns="45720" rtlCol="0" anchor="ctr"/>
          <a:lstStyle>
            <a:lvl1pPr algn="ctr">
              <a:defRPr sz="1400" b="0" i="0">
                <a:solidFill>
                  <a:schemeClr val="tx1"/>
                </a:solidFill>
                <a:latin typeface="Calibri"/>
                <a:cs typeface="Calibri"/>
              </a:defRPr>
            </a:lvl1pPr>
          </a:lstStyle>
          <a:p>
            <a:r>
              <a:rPr lang="en-US" dirty="0"/>
              <a:t>PROFESSIONAL MASTER OF EDUCATION ART AND DESIGN WITH DIGITAL MEDIA</a:t>
            </a:r>
          </a:p>
        </p:txBody>
      </p:sp>
      <p:sp>
        <p:nvSpPr>
          <p:cNvPr id="6" name="Slide Number Placeholder 5"/>
          <p:cNvSpPr>
            <a:spLocks noGrp="1"/>
          </p:cNvSpPr>
          <p:nvPr>
            <p:ph type="sldNum" sz="quarter" idx="4"/>
          </p:nvPr>
        </p:nvSpPr>
        <p:spPr>
          <a:xfrm>
            <a:off x="6778986" y="6309757"/>
            <a:ext cx="2133600" cy="365125"/>
          </a:xfrm>
          <a:prstGeom prst="rect">
            <a:avLst/>
          </a:prstGeom>
        </p:spPr>
        <p:txBody>
          <a:bodyPr vert="horz" lIns="91440" tIns="45720" rIns="91440" bIns="45720" rtlCol="0" anchor="ctr"/>
          <a:lstStyle>
            <a:lvl1pPr algn="r">
              <a:defRPr sz="1200">
                <a:solidFill>
                  <a:srgbClr val="000000"/>
                </a:solidFill>
              </a:defRPr>
            </a:lvl1pPr>
          </a:lstStyle>
          <a:p>
            <a:fld id="{927D7F31-1A5F-9B4E-99A9-66A785DFD0EA}" type="slidenum">
              <a:rPr lang="en-US" smtClean="0"/>
              <a:pPr/>
              <a:t>‹#›</a:t>
            </a:fld>
            <a:endParaRPr lang="en-US" dirty="0"/>
          </a:p>
        </p:txBody>
      </p:sp>
      <p:pic>
        <p:nvPicPr>
          <p:cNvPr id="13" name="Picture 12" descr="LIT LSAD Logo black.png"/>
          <p:cNvPicPr>
            <a:picLocks noChangeAspect="1"/>
          </p:cNvPicPr>
          <p:nvPr userDrawn="1"/>
        </p:nvPicPr>
        <p:blipFill>
          <a:blip r:embed="rId14"/>
          <a:stretch>
            <a:fillRect/>
          </a:stretch>
        </p:blipFill>
        <p:spPr>
          <a:xfrm>
            <a:off x="309126" y="6309757"/>
            <a:ext cx="1122274" cy="39426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www.tiktok.com/@maralechat/video/7372519807914118433?is_from_webapp=1&amp;sender_device=pc" TargetMode="External"/><Relationship Id="rId2" Type="http://schemas.openxmlformats.org/officeDocument/2006/relationships/hyperlink" Target="https://strengthandsunshine.com/how-to-make-natural-homemade-gluten-free-playdoh/" TargetMode="External"/><Relationship Id="rId1" Type="http://schemas.openxmlformats.org/officeDocument/2006/relationships/slideLayout" Target="../slideLayouts/slideLayout6.xml"/><Relationship Id="rId5" Type="http://schemas.openxmlformats.org/officeDocument/2006/relationships/hyperlink" Target="https://www.tiktok.com/@guldies/video/7035648959825644806?is_from_webapp=1&amp;sender_device=pc" TargetMode="External"/><Relationship Id="rId4" Type="http://schemas.openxmlformats.org/officeDocument/2006/relationships/hyperlink" Target="https://www.tiktok.com/@claytoonstudios/video/6833126343731989766?is_from_webapp=1&amp;sender_device=p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news.nationalgeographic.org/the-global-impacts-of-habitat-destruction/" TargetMode="External"/><Relationship Id="rId7" Type="http://schemas.openxmlformats.org/officeDocument/2006/relationships/image" Target="../media/image3.png"/><Relationship Id="rId2" Type="http://schemas.openxmlformats.org/officeDocument/2006/relationships/hyperlink" Target="https://youtu.be/p7LDk4D3Q3U" TargetMode="External"/><Relationship Id="rId1" Type="http://schemas.openxmlformats.org/officeDocument/2006/relationships/slideLayout" Target="../slideLayouts/slideLayout9.xml"/><Relationship Id="rId6" Type="http://schemas.openxmlformats.org/officeDocument/2006/relationships/hyperlink" Target="https://youtu.be/61at-L3auWU" TargetMode="External"/><Relationship Id="rId5" Type="http://schemas.openxmlformats.org/officeDocument/2006/relationships/hyperlink" Target="https://youtu.be/WKbcE3sKcJE" TargetMode="External"/><Relationship Id="rId4" Type="http://schemas.openxmlformats.org/officeDocument/2006/relationships/hyperlink" Target="https://youtu.be/Ic-J6hcSKa8"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MR7r6wi7NYU" TargetMode="External"/><Relationship Id="rId2" Type="http://schemas.openxmlformats.org/officeDocument/2006/relationships/hyperlink" Target="https://youtu.be/cdecrgQJMV0" TargetMode="External"/><Relationship Id="rId1" Type="http://schemas.openxmlformats.org/officeDocument/2006/relationships/slideLayout" Target="../slideLayouts/slideLayout6.xml"/><Relationship Id="rId5" Type="http://schemas.openxmlformats.org/officeDocument/2006/relationships/hyperlink" Target="https://youtu.be/4nU_QcjVu9A" TargetMode="External"/><Relationship Id="rId4" Type="http://schemas.openxmlformats.org/officeDocument/2006/relationships/hyperlink" Target="https://youtu.be/ZHemTNW-q9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H1cCU62loqU" TargetMode="External"/><Relationship Id="rId2" Type="http://schemas.openxmlformats.org/officeDocument/2006/relationships/hyperlink" Target="https://assets.moma.org/momaorg/shared/video_file/video_file/480/burton30_HD_640.mp4" TargetMode="External"/><Relationship Id="rId1" Type="http://schemas.openxmlformats.org/officeDocument/2006/relationships/slideLayout" Target="../slideLayouts/slideLayout6.xml"/><Relationship Id="rId4" Type="http://schemas.openxmlformats.org/officeDocument/2006/relationships/hyperlink" Target="https://youtu.be/1m-JYut7GS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2288" y="4944438"/>
            <a:ext cx="5486400" cy="942654"/>
          </a:xfrm>
        </p:spPr>
        <p:txBody>
          <a:bodyPr>
            <a:normAutofit fontScale="90000"/>
          </a:bodyPr>
          <a:lstStyle/>
          <a:p>
            <a:r>
              <a:rPr lang="en-US" dirty="0"/>
              <a:t>Junior Cycle Visual Art - Unit of Learning - Strand</a:t>
            </a:r>
            <a:br>
              <a:rPr lang="en-US" dirty="0"/>
            </a:br>
            <a:r>
              <a:rPr lang="en-US" dirty="0"/>
              <a:t>Discipline: </a:t>
            </a:r>
            <a:r>
              <a:rPr lang="en-US" sz="1600" b="0" dirty="0"/>
              <a:t>Stop Motion </a:t>
            </a:r>
            <a:br>
              <a:rPr lang="en-US" sz="1600" b="0" dirty="0"/>
            </a:br>
            <a:r>
              <a:rPr lang="en-US" dirty="0"/>
              <a:t>Title: </a:t>
            </a:r>
            <a:r>
              <a:rPr lang="en-US" sz="1600" b="0" dirty="0" err="1"/>
              <a:t>Distastrous</a:t>
            </a:r>
            <a:r>
              <a:rPr lang="en-US" sz="1600" b="0" dirty="0"/>
              <a:t> human activity in animal habitats.</a:t>
            </a:r>
            <a:br>
              <a:rPr lang="en-GB" sz="1600" b="0" dirty="0"/>
            </a:br>
            <a:r>
              <a:rPr lang="en-GB" sz="1600" b="0" dirty="0"/>
              <a:t>.</a:t>
            </a:r>
            <a:endParaRPr lang="en-US" sz="1600" b="0" dirty="0"/>
          </a:p>
        </p:txBody>
      </p:sp>
      <p:sp>
        <p:nvSpPr>
          <p:cNvPr id="8" name="Text Placeholder 7"/>
          <p:cNvSpPr>
            <a:spLocks noGrp="1"/>
          </p:cNvSpPr>
          <p:nvPr>
            <p:ph type="body" sz="half" idx="2"/>
          </p:nvPr>
        </p:nvSpPr>
        <p:spPr>
          <a:xfrm>
            <a:off x="1792288" y="5524960"/>
            <a:ext cx="5486400" cy="804862"/>
          </a:xfrm>
        </p:spPr>
        <p:txBody>
          <a:bodyPr/>
          <a:lstStyle/>
          <a:p>
            <a:r>
              <a:rPr lang="en-US" b="1" dirty="0"/>
              <a:t>Student Name </a:t>
            </a:r>
            <a:r>
              <a:rPr lang="en-US" dirty="0"/>
              <a:t>: Shannon Kleinschmidt</a:t>
            </a:r>
          </a:p>
          <a:p>
            <a:r>
              <a:rPr lang="en-US" b="1" dirty="0"/>
              <a:t>Year Group </a:t>
            </a:r>
            <a:r>
              <a:rPr lang="en-US" dirty="0"/>
              <a:t>: 1</a:t>
            </a:r>
          </a:p>
        </p:txBody>
      </p:sp>
      <p:sp>
        <p:nvSpPr>
          <p:cNvPr id="5" name="Footer Placeholder 4"/>
          <p:cNvSpPr>
            <a:spLocks noGrp="1"/>
          </p:cNvSpPr>
          <p:nvPr>
            <p:ph type="ftr" sz="quarter" idx="11"/>
          </p:nvPr>
        </p:nvSpPr>
        <p:spPr/>
        <p:txBody>
          <a:bodyPr/>
          <a:lstStyle/>
          <a:p>
            <a:r>
              <a:rPr lang="en-US" dirty="0"/>
              <a:t>Professional Master of Education Art and Design with Digital Media</a:t>
            </a:r>
          </a:p>
        </p:txBody>
      </p:sp>
      <p:sp>
        <p:nvSpPr>
          <p:cNvPr id="4" name="Slide Number Placeholder 3"/>
          <p:cNvSpPr>
            <a:spLocks noGrp="1"/>
          </p:cNvSpPr>
          <p:nvPr>
            <p:ph type="sldNum" sz="quarter" idx="12"/>
          </p:nvPr>
        </p:nvSpPr>
        <p:spPr/>
        <p:txBody>
          <a:bodyPr/>
          <a:lstStyle/>
          <a:p>
            <a:fld id="{927D7F31-1A5F-9B4E-99A9-66A785DFD0EA}" type="slidenum">
              <a:rPr lang="en-US" smtClean="0"/>
              <a:pPr/>
              <a:t>1</a:t>
            </a:fld>
            <a:endParaRPr lang="en-US"/>
          </a:p>
        </p:txBody>
      </p:sp>
      <p:pic>
        <p:nvPicPr>
          <p:cNvPr id="7" name="Picture 6" descr="An egg in a black yarn&#10;&#10;Description automatically generated">
            <a:extLst>
              <a:ext uri="{FF2B5EF4-FFF2-40B4-BE49-F238E27FC236}">
                <a16:creationId xmlns:a16="http://schemas.microsoft.com/office/drawing/2014/main" id="{FBEF2330-92B9-E94C-4ACE-E35186EB6E1B}"/>
              </a:ext>
            </a:extLst>
          </p:cNvPr>
          <p:cNvPicPr>
            <a:picLocks noChangeAspect="1"/>
          </p:cNvPicPr>
          <p:nvPr/>
        </p:nvPicPr>
        <p:blipFill>
          <a:blip r:embed="rId2"/>
          <a:stretch>
            <a:fillRect/>
          </a:stretch>
        </p:blipFill>
        <p:spPr>
          <a:xfrm>
            <a:off x="1825625" y="975732"/>
            <a:ext cx="5419725" cy="304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final work</a:t>
            </a:r>
          </a:p>
        </p:txBody>
      </p:sp>
      <p:sp>
        <p:nvSpPr>
          <p:cNvPr id="3" name="Text Placeholder 2"/>
          <p:cNvSpPr>
            <a:spLocks noGrp="1"/>
          </p:cNvSpPr>
          <p:nvPr>
            <p:ph type="body" idx="1"/>
          </p:nvPr>
        </p:nvSpPr>
        <p:spPr/>
        <p:txBody>
          <a:bodyPr/>
          <a:lstStyle/>
          <a:p>
            <a:r>
              <a:rPr lang="en-US" dirty="0"/>
              <a:t>Process of development – Realised work</a:t>
            </a:r>
          </a:p>
        </p:txBody>
      </p:sp>
      <p:sp>
        <p:nvSpPr>
          <p:cNvPr id="4" name="Content Placeholder 3"/>
          <p:cNvSpPr>
            <a:spLocks noGrp="1"/>
          </p:cNvSpPr>
          <p:nvPr>
            <p:ph sz="half" idx="2"/>
          </p:nvPr>
        </p:nvSpPr>
        <p:spPr/>
        <p:txBody>
          <a:bodyPr>
            <a:normAutofit/>
          </a:bodyPr>
          <a:lstStyle/>
          <a:p>
            <a:r>
              <a:rPr lang="en-IE" b="1" dirty="0"/>
              <a:t>Outline teaching and learning activities:</a:t>
            </a:r>
          </a:p>
          <a:p>
            <a:pPr marL="171450" indent="-171450">
              <a:buFont typeface="Arial" panose="020B0604020202020204" pitchFamily="34" charset="0"/>
              <a:buChar char="•"/>
            </a:pPr>
            <a:r>
              <a:rPr lang="en-US" dirty="0"/>
              <a:t>I will show the students screencasts I have taken of myself using </a:t>
            </a:r>
            <a:r>
              <a:rPr lang="en-US" dirty="0" err="1"/>
              <a:t>InShot</a:t>
            </a:r>
            <a:r>
              <a:rPr lang="en-US" dirty="0"/>
              <a:t> and walk them through the different functions and effects they can create. (4,5)</a:t>
            </a:r>
          </a:p>
          <a:p>
            <a:pPr marL="171450" indent="-171450">
              <a:buFont typeface="Arial" panose="020B0604020202020204" pitchFamily="34" charset="0"/>
              <a:buChar char="•"/>
            </a:pPr>
            <a:r>
              <a:rPr lang="en-US" dirty="0"/>
              <a:t>I will demonstrate to the class before they begin filming by setting up a simple scene and focusing on how we can show movement in the best way possible. (1,5)</a:t>
            </a:r>
          </a:p>
          <a:p>
            <a:pPr marL="171450" indent="-171450">
              <a:buFont typeface="Arial" panose="020B0604020202020204" pitchFamily="34" charset="0"/>
              <a:buChar char="•"/>
            </a:pPr>
            <a:r>
              <a:rPr lang="en-US" dirty="0"/>
              <a:t>I will demonstrate how to model the playdough and the different tools we can use. (4,5)</a:t>
            </a:r>
          </a:p>
          <a:p>
            <a:pPr marL="171450" indent="-171450">
              <a:buFont typeface="Arial" panose="020B0604020202020204" pitchFamily="34" charset="0"/>
              <a:buChar char="•"/>
            </a:pPr>
            <a:r>
              <a:rPr lang="en-US" dirty="0"/>
              <a:t>I will show the students how we can make the characters move fluidly by slightly remodeling as we take the next photograph. (4)</a:t>
            </a:r>
          </a:p>
          <a:p>
            <a:pPr marL="171450" indent="-171450">
              <a:buFont typeface="Arial" panose="020B0604020202020204" pitchFamily="34" charset="0"/>
              <a:buChar char="•"/>
            </a:pPr>
            <a:r>
              <a:rPr lang="en-US" dirty="0"/>
              <a:t>I will ask the students to show each other different techniques and help each other where other groups have failed to grasp the functions on </a:t>
            </a:r>
            <a:r>
              <a:rPr lang="en-US" dirty="0" err="1"/>
              <a:t>InShot</a:t>
            </a:r>
            <a:r>
              <a:rPr lang="en-US" dirty="0"/>
              <a:t>. (3)</a:t>
            </a:r>
          </a:p>
          <a:p>
            <a:pPr marL="171450" indent="-171450">
              <a:buFont typeface="Arial" panose="020B0604020202020204" pitchFamily="34" charset="0"/>
              <a:buChar char="•"/>
            </a:pPr>
            <a:r>
              <a:rPr lang="en-US" dirty="0"/>
              <a:t>I will ask students to consider lighting when filming. (4)</a:t>
            </a:r>
          </a:p>
          <a:p>
            <a:pPr>
              <a:buFontTx/>
              <a:buChar char="-"/>
            </a:pPr>
            <a:endParaRPr lang="en-US" dirty="0"/>
          </a:p>
          <a:p>
            <a:pPr>
              <a:buFontTx/>
              <a:buChar char="-"/>
            </a:pPr>
            <a:endParaRPr lang="en-US" dirty="0"/>
          </a:p>
        </p:txBody>
      </p:sp>
      <p:sp>
        <p:nvSpPr>
          <p:cNvPr id="5" name="Text Placeholder 4"/>
          <p:cNvSpPr>
            <a:spLocks noGrp="1"/>
          </p:cNvSpPr>
          <p:nvPr>
            <p:ph type="body" sz="quarter" idx="3"/>
          </p:nvPr>
        </p:nvSpPr>
        <p:spPr/>
        <p:txBody>
          <a:bodyPr/>
          <a:lstStyle/>
          <a:p>
            <a:r>
              <a:rPr lang="en-US" dirty="0"/>
              <a:t>Sketchbook Work</a:t>
            </a:r>
          </a:p>
        </p:txBody>
      </p:sp>
      <p:sp>
        <p:nvSpPr>
          <p:cNvPr id="6" name="Content Placeholder 5"/>
          <p:cNvSpPr>
            <a:spLocks noGrp="1"/>
          </p:cNvSpPr>
          <p:nvPr>
            <p:ph sz="quarter" idx="4"/>
          </p:nvPr>
        </p:nvSpPr>
        <p:spPr/>
        <p:txBody>
          <a:bodyPr>
            <a:normAutofit fontScale="77500" lnSpcReduction="20000"/>
          </a:bodyPr>
          <a:lstStyle/>
          <a:p>
            <a:r>
              <a:rPr lang="en-US" sz="1300" b="1" u="sng" dirty="0"/>
              <a:t>Gluten Free Playdough Recipe :</a:t>
            </a:r>
          </a:p>
          <a:p>
            <a:r>
              <a:rPr lang="en-US" sz="1300" dirty="0">
                <a:hlinkClick r:id="rId2"/>
              </a:rPr>
              <a:t>https://strengthandsunshine.com/how-to-make-natural-homemade-gluten-free-playdoh/</a:t>
            </a:r>
            <a:endParaRPr lang="en-US" sz="1300" dirty="0"/>
          </a:p>
          <a:p>
            <a:endParaRPr lang="en-US" sz="1300" u="sng" dirty="0"/>
          </a:p>
          <a:p>
            <a:endParaRPr lang="en-US" sz="1300" b="1" u="sng" dirty="0"/>
          </a:p>
          <a:p>
            <a:r>
              <a:rPr lang="en-US" sz="1300" b="1" u="sng" dirty="0"/>
              <a:t>Claymation movement focus:</a:t>
            </a:r>
          </a:p>
          <a:p>
            <a:r>
              <a:rPr lang="en-US" sz="1300" u="sng" dirty="0">
                <a:hlinkClick r:id="rId3"/>
              </a:rPr>
              <a:t>https://www.tiktok.com/@maralechat/video/7372519807914118433?is_from_webapp=1&amp;sender_device=pc</a:t>
            </a:r>
            <a:endParaRPr lang="en-US" sz="1300" u="sng" dirty="0"/>
          </a:p>
          <a:p>
            <a:r>
              <a:rPr lang="en-US" sz="1300" u="sng" dirty="0">
                <a:hlinkClick r:id="rId4"/>
              </a:rPr>
              <a:t>https://www.tiktok.com/@claytoonstudios/video/6833126343731989766?is_from_webapp=1&amp;sender_device=pc</a:t>
            </a:r>
            <a:endParaRPr lang="en-US" sz="1300" u="sng" dirty="0"/>
          </a:p>
          <a:p>
            <a:r>
              <a:rPr lang="en-US" sz="1300" u="sng" dirty="0">
                <a:hlinkClick r:id="rId5"/>
              </a:rPr>
              <a:t>https://www.tiktok.com/@guldies/video/7035648959825644806?is_from_webapp=1&amp;sender_device=pc</a:t>
            </a:r>
            <a:endParaRPr lang="en-US" sz="1300" u="sng" dirty="0"/>
          </a:p>
          <a:p>
            <a:endParaRPr lang="en-US" u="sng" dirty="0"/>
          </a:p>
          <a:p>
            <a:endParaRPr lang="en-US" u="sng" dirty="0"/>
          </a:p>
          <a:p>
            <a:endParaRPr lang="en-US" u="sng" dirty="0"/>
          </a:p>
        </p:txBody>
      </p:sp>
      <p:sp>
        <p:nvSpPr>
          <p:cNvPr id="7" name="Footer Placeholder 6"/>
          <p:cNvSpPr>
            <a:spLocks noGrp="1"/>
          </p:cNvSpPr>
          <p:nvPr>
            <p:ph type="ftr" sz="quarter" idx="11"/>
          </p:nvPr>
        </p:nvSpPr>
        <p:spPr/>
        <p:txBody>
          <a:bodyPr/>
          <a:lstStyle/>
          <a:p>
            <a:r>
              <a:rPr lang="en-US"/>
              <a:t>Professional Master of Education Art and Design with Digital Media</a:t>
            </a:r>
          </a:p>
        </p:txBody>
      </p:sp>
      <p:sp>
        <p:nvSpPr>
          <p:cNvPr id="8" name="Slide Number Placeholder 7"/>
          <p:cNvSpPr>
            <a:spLocks noGrp="1"/>
          </p:cNvSpPr>
          <p:nvPr>
            <p:ph type="sldNum" sz="quarter" idx="12"/>
          </p:nvPr>
        </p:nvSpPr>
        <p:spPr/>
        <p:txBody>
          <a:bodyPr/>
          <a:lstStyle/>
          <a:p>
            <a:fld id="{927D7F31-1A5F-9B4E-99A9-66A785DFD0EA}" type="slidenum">
              <a:rPr lang="en-US" smtClean="0"/>
              <a:pPr/>
              <a:t>10</a:t>
            </a:fld>
            <a:endParaRPr lang="en-US"/>
          </a:p>
        </p:txBody>
      </p:sp>
      <p:sp>
        <p:nvSpPr>
          <p:cNvPr id="9" name="Text Placeholder 8"/>
          <p:cNvSpPr>
            <a:spLocks noGrp="1"/>
          </p:cNvSpPr>
          <p:nvPr>
            <p:ph type="body" sz="quarter" idx="13"/>
          </p:nvPr>
        </p:nvSpPr>
        <p:spPr/>
        <p:txBody>
          <a:bodyPr/>
          <a:lstStyle/>
          <a:p>
            <a:pPr>
              <a:buNone/>
            </a:pPr>
            <a:r>
              <a:rPr lang="en-IE" b="1" dirty="0"/>
              <a:t>List relevant activities: </a:t>
            </a:r>
          </a:p>
          <a:p>
            <a:r>
              <a:rPr lang="en-US" dirty="0"/>
              <a:t>Reference to storyboard</a:t>
            </a:r>
          </a:p>
          <a:p>
            <a:r>
              <a:rPr lang="en-US" dirty="0"/>
              <a:t>Annotations documenting the process in creating the final piece.</a:t>
            </a:r>
          </a:p>
        </p:txBody>
      </p:sp>
      <p:sp>
        <p:nvSpPr>
          <p:cNvPr id="10" name="Text Placeholder 9"/>
          <p:cNvSpPr>
            <a:spLocks noGrp="1"/>
          </p:cNvSpPr>
          <p:nvPr>
            <p:ph type="body" sz="quarter" idx="14"/>
          </p:nvPr>
        </p:nvSpPr>
        <p:spPr/>
        <p:txBody>
          <a:bodyPr/>
          <a:lstStyle/>
          <a:p>
            <a:r>
              <a:rPr lang="en-US" dirty="0"/>
              <a:t>Digital Resources</a:t>
            </a:r>
          </a:p>
        </p:txBody>
      </p:sp>
      <p:sp>
        <p:nvSpPr>
          <p:cNvPr id="11" name="Text Placeholder 10"/>
          <p:cNvSpPr>
            <a:spLocks noGrp="1"/>
          </p:cNvSpPr>
          <p:nvPr>
            <p:ph type="body" idx="15"/>
          </p:nvPr>
        </p:nvSpPr>
        <p:spPr/>
        <p:txBody>
          <a:bodyPr/>
          <a:lstStyle/>
          <a:p>
            <a:r>
              <a:rPr lang="en-IE" sz="900" b="1" dirty="0"/>
              <a:t>The Five Elements of Visual Art</a:t>
            </a:r>
            <a:endParaRPr lang="en-GB" sz="900" b="1" dirty="0"/>
          </a:p>
          <a:p>
            <a:r>
              <a:rPr lang="en-IE" dirty="0"/>
              <a:t>1. Critical and Visual language</a:t>
            </a:r>
            <a:endParaRPr lang="en-GB" dirty="0"/>
          </a:p>
          <a:p>
            <a:r>
              <a:rPr lang="en-IE" dirty="0"/>
              <a:t>2. Drawing</a:t>
            </a:r>
            <a:endParaRPr lang="en-GB" dirty="0"/>
          </a:p>
          <a:p>
            <a:r>
              <a:rPr lang="en-IE" dirty="0"/>
              <a:t>3. Visual Culture and Appreciation </a:t>
            </a:r>
            <a:endParaRPr lang="en-GB" dirty="0"/>
          </a:p>
          <a:p>
            <a:r>
              <a:rPr lang="en-IE" dirty="0"/>
              <a:t>4. Art Elements and Design Principles</a:t>
            </a:r>
            <a:endParaRPr lang="en-GB" dirty="0"/>
          </a:p>
          <a:p>
            <a:r>
              <a:rPr lang="en-IE" dirty="0"/>
              <a:t>5. Media</a:t>
            </a:r>
            <a:endParaRPr lang="en-GB"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and Presenting</a:t>
            </a:r>
          </a:p>
        </p:txBody>
      </p:sp>
      <p:sp>
        <p:nvSpPr>
          <p:cNvPr id="3" name="Text Placeholder 2"/>
          <p:cNvSpPr>
            <a:spLocks noGrp="1"/>
          </p:cNvSpPr>
          <p:nvPr>
            <p:ph type="body" sz="half" idx="2"/>
          </p:nvPr>
        </p:nvSpPr>
        <p:spPr/>
        <p:txBody>
          <a:bodyPr/>
          <a:lstStyle/>
          <a:p>
            <a:r>
              <a:rPr lang="en-IE" sz="1400" dirty="0"/>
              <a:t>The Five Elements of Visual Art</a:t>
            </a:r>
            <a:endParaRPr lang="en-GB" sz="1400" dirty="0"/>
          </a:p>
          <a:p>
            <a:r>
              <a:rPr lang="en-IE" b="0" dirty="0"/>
              <a:t>1. Critical and Visual language</a:t>
            </a:r>
            <a:endParaRPr lang="en-GB" b="0" dirty="0"/>
          </a:p>
          <a:p>
            <a:r>
              <a:rPr lang="en-IE" b="0" dirty="0"/>
              <a:t>2. Drawing</a:t>
            </a:r>
            <a:endParaRPr lang="en-GB" b="0" dirty="0"/>
          </a:p>
          <a:p>
            <a:r>
              <a:rPr lang="en-IE" b="0" dirty="0"/>
              <a:t>3. Visual Culture and Appreciation </a:t>
            </a:r>
            <a:endParaRPr lang="en-GB" b="0" dirty="0"/>
          </a:p>
          <a:p>
            <a:r>
              <a:rPr lang="en-IE" b="0" dirty="0"/>
              <a:t>4. Art Elements and Design Principles</a:t>
            </a:r>
            <a:endParaRPr lang="en-GB" b="0" dirty="0"/>
          </a:p>
          <a:p>
            <a:r>
              <a:rPr lang="en-IE" b="0" dirty="0"/>
              <a:t>5. Media</a:t>
            </a:r>
            <a:endParaRPr lang="en-GB" b="0" dirty="0"/>
          </a:p>
          <a:p>
            <a:endParaRPr lang="en-US" dirty="0"/>
          </a:p>
        </p:txBody>
      </p:sp>
      <p:sp>
        <p:nvSpPr>
          <p:cNvPr id="4" name="Footer Placeholder 3"/>
          <p:cNvSpPr>
            <a:spLocks noGrp="1"/>
          </p:cNvSpPr>
          <p:nvPr>
            <p:ph type="ftr" sz="quarter" idx="11"/>
          </p:nvPr>
        </p:nvSpPr>
        <p:spPr/>
        <p:txBody>
          <a:bodyPr/>
          <a:lstStyle/>
          <a:p>
            <a:r>
              <a:rPr lang="en-US"/>
              <a:t>Professional Master of Education Art and Design with Digital Media</a:t>
            </a:r>
          </a:p>
        </p:txBody>
      </p:sp>
      <p:sp>
        <p:nvSpPr>
          <p:cNvPr id="5" name="Slide Number Placeholder 4"/>
          <p:cNvSpPr>
            <a:spLocks noGrp="1"/>
          </p:cNvSpPr>
          <p:nvPr>
            <p:ph type="sldNum" sz="quarter" idx="12"/>
          </p:nvPr>
        </p:nvSpPr>
        <p:spPr/>
        <p:txBody>
          <a:bodyPr/>
          <a:lstStyle/>
          <a:p>
            <a:fld id="{927D7F31-1A5F-9B4E-99A9-66A785DFD0EA}" type="slidenum">
              <a:rPr lang="en-US" smtClean="0"/>
              <a:pPr/>
              <a:t>11</a:t>
            </a:fld>
            <a:endParaRPr lang="en-US"/>
          </a:p>
        </p:txBody>
      </p:sp>
      <p:sp>
        <p:nvSpPr>
          <p:cNvPr id="6" name="Text Placeholder 5"/>
          <p:cNvSpPr>
            <a:spLocks noGrp="1"/>
          </p:cNvSpPr>
          <p:nvPr>
            <p:ph type="body" sz="quarter" idx="13"/>
          </p:nvPr>
        </p:nvSpPr>
        <p:spPr>
          <a:xfrm>
            <a:off x="304800" y="3305175"/>
            <a:ext cx="5905500" cy="3004582"/>
          </a:xfrm>
        </p:spPr>
        <p:txBody>
          <a:bodyPr>
            <a:normAutofit fontScale="92500" lnSpcReduction="20000"/>
          </a:bodyPr>
          <a:lstStyle/>
          <a:p>
            <a:pPr>
              <a:buNone/>
            </a:pPr>
            <a:r>
              <a:rPr lang="en-US" sz="1400" dirty="0"/>
              <a:t>Learning Intentions:</a:t>
            </a:r>
          </a:p>
          <a:p>
            <a:r>
              <a:rPr lang="en-US" sz="1400" b="0" dirty="0"/>
              <a:t>Students will note the successful elements in their work and the work of their peers and referenced artists.</a:t>
            </a:r>
          </a:p>
          <a:p>
            <a:r>
              <a:rPr lang="en-US" sz="1400" b="0" dirty="0"/>
              <a:t>Students will be able to narrate, justify and give a preview of their stop-motion videos before presenting to the class.</a:t>
            </a:r>
          </a:p>
          <a:p>
            <a:r>
              <a:rPr lang="en-US" sz="1400" b="0" dirty="0"/>
              <a:t>Students will review and generate a library of reference artists within their sketchbook.</a:t>
            </a:r>
          </a:p>
          <a:p>
            <a:r>
              <a:rPr lang="en-US" sz="1400" b="0" dirty="0"/>
              <a:t>Students will be to explain the process of their work from the idea to the final result.</a:t>
            </a:r>
          </a:p>
          <a:p>
            <a:r>
              <a:rPr lang="en-US" sz="1400" b="0" dirty="0"/>
              <a:t>They will use appropriate critical and visual language to interpret their own work and the work of others.</a:t>
            </a:r>
          </a:p>
          <a:p>
            <a:r>
              <a:rPr lang="en-US" sz="1400" b="0" dirty="0"/>
              <a:t>Students will be able to critique their work and peer work in a formal environment.</a:t>
            </a:r>
          </a:p>
          <a:p>
            <a:r>
              <a:rPr lang="en-US" sz="1400" b="0" dirty="0"/>
              <a:t>Students will learn teamwork ethics and through presenting they will learn how to peer educate in the classroom environment.</a:t>
            </a:r>
          </a:p>
        </p:txBody>
      </p:sp>
      <p:pic>
        <p:nvPicPr>
          <p:cNvPr id="13" name="Picture 12">
            <a:extLst>
              <a:ext uri="{FF2B5EF4-FFF2-40B4-BE49-F238E27FC236}">
                <a16:creationId xmlns:a16="http://schemas.microsoft.com/office/drawing/2014/main" id="{CD01FDDE-8BB2-D8C8-B112-409F1CE19E1E}"/>
              </a:ext>
            </a:extLst>
          </p:cNvPr>
          <p:cNvPicPr>
            <a:picLocks noChangeAspect="1"/>
          </p:cNvPicPr>
          <p:nvPr/>
        </p:nvPicPr>
        <p:blipFill>
          <a:blip r:embed="rId2"/>
          <a:stretch>
            <a:fillRect/>
          </a:stretch>
        </p:blipFill>
        <p:spPr>
          <a:xfrm>
            <a:off x="3340051" y="1079835"/>
            <a:ext cx="3057324" cy="2020426"/>
          </a:xfrm>
          <a:prstGeom prst="rect">
            <a:avLst/>
          </a:prstGeom>
        </p:spPr>
      </p:pic>
      <p:pic>
        <p:nvPicPr>
          <p:cNvPr id="14" name="Picture 13">
            <a:extLst>
              <a:ext uri="{FF2B5EF4-FFF2-40B4-BE49-F238E27FC236}">
                <a16:creationId xmlns:a16="http://schemas.microsoft.com/office/drawing/2014/main" id="{BCD5E7DC-47A1-2031-CBA0-FFB5826267DA}"/>
              </a:ext>
            </a:extLst>
          </p:cNvPr>
          <p:cNvPicPr>
            <a:picLocks noChangeAspect="1"/>
          </p:cNvPicPr>
          <p:nvPr/>
        </p:nvPicPr>
        <p:blipFill>
          <a:blip r:embed="rId3"/>
          <a:stretch>
            <a:fillRect/>
          </a:stretch>
        </p:blipFill>
        <p:spPr>
          <a:xfrm>
            <a:off x="6778986" y="798502"/>
            <a:ext cx="1976807" cy="2563977"/>
          </a:xfrm>
          <a:prstGeom prst="rect">
            <a:avLst/>
          </a:prstGeom>
        </p:spPr>
      </p:pic>
      <p:pic>
        <p:nvPicPr>
          <p:cNvPr id="15" name="Picture 14">
            <a:extLst>
              <a:ext uri="{FF2B5EF4-FFF2-40B4-BE49-F238E27FC236}">
                <a16:creationId xmlns:a16="http://schemas.microsoft.com/office/drawing/2014/main" id="{54093D37-D930-D1E8-22B5-FC6659F3F259}"/>
              </a:ext>
            </a:extLst>
          </p:cNvPr>
          <p:cNvPicPr>
            <a:picLocks noChangeAspect="1"/>
          </p:cNvPicPr>
          <p:nvPr/>
        </p:nvPicPr>
        <p:blipFill>
          <a:blip r:embed="rId4"/>
          <a:stretch>
            <a:fillRect/>
          </a:stretch>
        </p:blipFill>
        <p:spPr>
          <a:xfrm>
            <a:off x="497297" y="1197749"/>
            <a:ext cx="2382273" cy="17867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and Presenting </a:t>
            </a:r>
          </a:p>
        </p:txBody>
      </p:sp>
      <p:sp>
        <p:nvSpPr>
          <p:cNvPr id="3" name="Text Placeholder 2"/>
          <p:cNvSpPr>
            <a:spLocks noGrp="1"/>
          </p:cNvSpPr>
          <p:nvPr>
            <p:ph type="body" idx="1"/>
          </p:nvPr>
        </p:nvSpPr>
        <p:spPr/>
        <p:txBody>
          <a:bodyPr/>
          <a:lstStyle/>
          <a:p>
            <a:r>
              <a:rPr lang="en-US" dirty="0"/>
              <a:t>Realised work - Reflection - Presentation</a:t>
            </a:r>
          </a:p>
        </p:txBody>
      </p:sp>
      <p:sp>
        <p:nvSpPr>
          <p:cNvPr id="4" name="Content Placeholder 3"/>
          <p:cNvSpPr>
            <a:spLocks noGrp="1"/>
          </p:cNvSpPr>
          <p:nvPr>
            <p:ph sz="half" idx="2"/>
          </p:nvPr>
        </p:nvSpPr>
        <p:spPr/>
        <p:txBody>
          <a:bodyPr/>
          <a:lstStyle/>
          <a:p>
            <a:r>
              <a:rPr lang="en-IE" b="1" dirty="0"/>
              <a:t>Outline teaching and learning activities:</a:t>
            </a:r>
          </a:p>
          <a:p>
            <a:pPr marL="171450" indent="-171450">
              <a:buFont typeface="Arial" panose="020B0604020202020204" pitchFamily="34" charset="0"/>
              <a:buChar char="•"/>
            </a:pPr>
            <a:r>
              <a:rPr lang="en-GB" dirty="0"/>
              <a:t>I will guide and curate the exhibition space and divide the class into teams to clean and prep the space. (1)</a:t>
            </a:r>
          </a:p>
          <a:p>
            <a:pPr marL="171450" indent="-171450">
              <a:buFont typeface="Arial" panose="020B0604020202020204" pitchFamily="34" charset="0"/>
              <a:buChar char="•"/>
            </a:pPr>
            <a:r>
              <a:rPr lang="en-GB" dirty="0"/>
              <a:t>We will construct a cinema space within the classroom to present the videos from all the classes to watch and review. (3)</a:t>
            </a:r>
          </a:p>
          <a:p>
            <a:pPr marL="171450" indent="-171450">
              <a:buFont typeface="Arial" panose="020B0604020202020204" pitchFamily="34" charset="0"/>
              <a:buChar char="•"/>
            </a:pPr>
            <a:r>
              <a:rPr lang="en-GB" dirty="0"/>
              <a:t>I will create artist statement templates for the students to use as guides in writing their own statements. With guidance from sample statements. I would like the students to identify conceptual points in their statements about why they created their work. (1,3)</a:t>
            </a:r>
          </a:p>
          <a:p>
            <a:pPr marL="171450" indent="-171450">
              <a:buFont typeface="Arial" panose="020B0604020202020204" pitchFamily="34" charset="0"/>
              <a:buChar char="•"/>
            </a:pPr>
            <a:r>
              <a:rPr lang="en-GB" dirty="0"/>
              <a:t>Students will learn to create appropriate artist statements in response to the work they have created. (1)</a:t>
            </a:r>
          </a:p>
          <a:p>
            <a:endParaRPr lang="en-US" dirty="0"/>
          </a:p>
        </p:txBody>
      </p:sp>
      <p:sp>
        <p:nvSpPr>
          <p:cNvPr id="5" name="Text Placeholder 4"/>
          <p:cNvSpPr>
            <a:spLocks noGrp="1"/>
          </p:cNvSpPr>
          <p:nvPr>
            <p:ph type="body" sz="quarter" idx="3"/>
          </p:nvPr>
        </p:nvSpPr>
        <p:spPr/>
        <p:txBody>
          <a:bodyPr/>
          <a:lstStyle/>
          <a:p>
            <a:r>
              <a:rPr lang="en-US" dirty="0"/>
              <a:t>Sketchbook Work</a:t>
            </a:r>
          </a:p>
        </p:txBody>
      </p:sp>
      <p:sp>
        <p:nvSpPr>
          <p:cNvPr id="6" name="Content Placeholder 5"/>
          <p:cNvSpPr>
            <a:spLocks noGrp="1"/>
          </p:cNvSpPr>
          <p:nvPr>
            <p:ph sz="quarter" idx="4"/>
          </p:nvPr>
        </p:nvSpPr>
        <p:spPr/>
        <p:txBody>
          <a:bodyPr/>
          <a:lstStyle/>
          <a:p>
            <a:r>
              <a:rPr lang="en-IE" b="1" dirty="0"/>
              <a:t>Include links to relevant audio/visual resources:</a:t>
            </a:r>
          </a:p>
          <a:p>
            <a:endParaRPr lang="en-US" dirty="0"/>
          </a:p>
        </p:txBody>
      </p:sp>
      <p:sp>
        <p:nvSpPr>
          <p:cNvPr id="7" name="Footer Placeholder 6"/>
          <p:cNvSpPr>
            <a:spLocks noGrp="1"/>
          </p:cNvSpPr>
          <p:nvPr>
            <p:ph type="ftr" sz="quarter" idx="11"/>
          </p:nvPr>
        </p:nvSpPr>
        <p:spPr/>
        <p:txBody>
          <a:bodyPr/>
          <a:lstStyle/>
          <a:p>
            <a:r>
              <a:rPr lang="en-US"/>
              <a:t>Professional Master of Education Art and Design with Digital Media</a:t>
            </a:r>
          </a:p>
        </p:txBody>
      </p:sp>
      <p:sp>
        <p:nvSpPr>
          <p:cNvPr id="8" name="Slide Number Placeholder 7"/>
          <p:cNvSpPr>
            <a:spLocks noGrp="1"/>
          </p:cNvSpPr>
          <p:nvPr>
            <p:ph type="sldNum" sz="quarter" idx="12"/>
          </p:nvPr>
        </p:nvSpPr>
        <p:spPr/>
        <p:txBody>
          <a:bodyPr/>
          <a:lstStyle/>
          <a:p>
            <a:fld id="{927D7F31-1A5F-9B4E-99A9-66A785DFD0EA}" type="slidenum">
              <a:rPr lang="en-US" smtClean="0"/>
              <a:pPr/>
              <a:t>12</a:t>
            </a:fld>
            <a:endParaRPr lang="en-US"/>
          </a:p>
        </p:txBody>
      </p:sp>
      <p:sp>
        <p:nvSpPr>
          <p:cNvPr id="9" name="Text Placeholder 8"/>
          <p:cNvSpPr>
            <a:spLocks noGrp="1"/>
          </p:cNvSpPr>
          <p:nvPr>
            <p:ph type="body" sz="quarter" idx="13"/>
          </p:nvPr>
        </p:nvSpPr>
        <p:spPr/>
        <p:txBody>
          <a:bodyPr/>
          <a:lstStyle/>
          <a:p>
            <a:pPr>
              <a:buNone/>
            </a:pPr>
            <a:r>
              <a:rPr lang="en-IE" b="1" dirty="0"/>
              <a:t>List relevant activities:</a:t>
            </a:r>
          </a:p>
          <a:p>
            <a:r>
              <a:rPr lang="en-IE" dirty="0"/>
              <a:t>Artist Statement</a:t>
            </a:r>
          </a:p>
          <a:p>
            <a:r>
              <a:rPr lang="en-IE" dirty="0"/>
              <a:t>Improvement notes made and suggestions by peers made in their sketchbooks regarding their final videos </a:t>
            </a:r>
          </a:p>
          <a:p>
            <a:r>
              <a:rPr lang="en-IE" dirty="0"/>
              <a:t>Notes made on techniques used by their peers that they would like to use in their work.</a:t>
            </a:r>
          </a:p>
          <a:p>
            <a:pPr>
              <a:buNone/>
            </a:pPr>
            <a:endParaRPr lang="en-US" dirty="0"/>
          </a:p>
        </p:txBody>
      </p:sp>
      <p:sp>
        <p:nvSpPr>
          <p:cNvPr id="10" name="Text Placeholder 9"/>
          <p:cNvSpPr>
            <a:spLocks noGrp="1"/>
          </p:cNvSpPr>
          <p:nvPr>
            <p:ph type="body" sz="quarter" idx="14"/>
          </p:nvPr>
        </p:nvSpPr>
        <p:spPr/>
        <p:txBody>
          <a:bodyPr/>
          <a:lstStyle/>
          <a:p>
            <a:r>
              <a:rPr lang="en-US" dirty="0"/>
              <a:t>Digital Resources</a:t>
            </a:r>
          </a:p>
        </p:txBody>
      </p:sp>
      <p:sp>
        <p:nvSpPr>
          <p:cNvPr id="11" name="Text Placeholder 10"/>
          <p:cNvSpPr>
            <a:spLocks noGrp="1"/>
          </p:cNvSpPr>
          <p:nvPr>
            <p:ph type="body" idx="15"/>
          </p:nvPr>
        </p:nvSpPr>
        <p:spPr/>
        <p:txBody>
          <a:bodyPr/>
          <a:lstStyle/>
          <a:p>
            <a:r>
              <a:rPr lang="en-IE" sz="900" b="1" dirty="0"/>
              <a:t>The Five Elements of Visual Art</a:t>
            </a:r>
            <a:endParaRPr lang="en-GB" sz="900" b="1" dirty="0"/>
          </a:p>
          <a:p>
            <a:r>
              <a:rPr lang="en-IE" dirty="0"/>
              <a:t>1. Critical and Visual language</a:t>
            </a:r>
            <a:endParaRPr lang="en-GB" dirty="0"/>
          </a:p>
          <a:p>
            <a:r>
              <a:rPr lang="en-IE" dirty="0"/>
              <a:t>2. Drawing</a:t>
            </a:r>
            <a:endParaRPr lang="en-GB" dirty="0"/>
          </a:p>
          <a:p>
            <a:r>
              <a:rPr lang="en-IE" dirty="0"/>
              <a:t>3. Visual Culture and Appreciation </a:t>
            </a:r>
            <a:endParaRPr lang="en-GB" dirty="0"/>
          </a:p>
          <a:p>
            <a:r>
              <a:rPr lang="en-IE" dirty="0"/>
              <a:t>4. Art Elements and Design Principles</a:t>
            </a:r>
            <a:endParaRPr lang="en-GB" dirty="0"/>
          </a:p>
          <a:p>
            <a:r>
              <a:rPr lang="en-IE" dirty="0"/>
              <a:t>5. Media</a:t>
            </a:r>
            <a:endParaRPr lang="en-GB"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299"/>
          </a:xfrm>
        </p:spPr>
        <p:txBody>
          <a:bodyPr/>
          <a:lstStyle/>
          <a:p>
            <a:r>
              <a:rPr lang="en-IE" sz="2400" b="1" dirty="0"/>
              <a:t>Statements of Learning</a:t>
            </a:r>
            <a:br>
              <a:rPr lang="en-IE" b="1" dirty="0"/>
            </a:br>
            <a:r>
              <a:rPr lang="en-IE" dirty="0"/>
              <a:t>Identify the statements of learning from the </a:t>
            </a:r>
            <a:r>
              <a:rPr lang="en-IE" i="1" dirty="0"/>
              <a:t>Junior Cycle Framework</a:t>
            </a:r>
            <a:r>
              <a:rPr lang="en-IE" dirty="0"/>
              <a:t> to which this scheme of work relates to.</a:t>
            </a:r>
            <a:br>
              <a:rPr lang="en-GB" dirty="0"/>
            </a:br>
            <a:endParaRPr lang="en-US" dirty="0"/>
          </a:p>
        </p:txBody>
      </p:sp>
      <p:sp>
        <p:nvSpPr>
          <p:cNvPr id="3" name="Content Placeholder 2"/>
          <p:cNvSpPr>
            <a:spLocks noGrp="1"/>
          </p:cNvSpPr>
          <p:nvPr>
            <p:ph sz="half" idx="1"/>
          </p:nvPr>
        </p:nvSpPr>
        <p:spPr/>
        <p:txBody>
          <a:bodyPr>
            <a:normAutofit/>
          </a:bodyPr>
          <a:lstStyle/>
          <a:p>
            <a:r>
              <a:rPr lang="en-IE" dirty="0"/>
              <a:t>SOL 3: The student creates, appreciates and critically interprets a wide range of texts. </a:t>
            </a:r>
            <a:endParaRPr lang="en-GB" dirty="0"/>
          </a:p>
          <a:p>
            <a:r>
              <a:rPr lang="en-IE" dirty="0"/>
              <a:t>SOL 4: The student creates and presents artistic works and appreciates the process and skills involved.</a:t>
            </a:r>
            <a:endParaRPr lang="en-GB" dirty="0"/>
          </a:p>
          <a:p>
            <a:r>
              <a:rPr lang="en-IE" dirty="0"/>
              <a:t>SOL 20: The student uses appropriate technologies in meeting a design challenge.	</a:t>
            </a:r>
            <a:endParaRPr lang="en-GB" dirty="0"/>
          </a:p>
          <a:p>
            <a:r>
              <a:rPr lang="en-IE" dirty="0"/>
              <a:t>SOL 21: The student applies practical skills as she/he develops models and products using a variety of materials and technologies.	</a:t>
            </a:r>
            <a:endParaRPr lang="en-GB" dirty="0"/>
          </a:p>
          <a:p>
            <a:r>
              <a:rPr lang="en-IE" dirty="0"/>
              <a:t>SOL 23: The student brings an idea from conception to realisation.</a:t>
            </a:r>
            <a:endParaRPr lang="en-GB" dirty="0"/>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S0L 3: The student refers back to the factual research they have found in their research stage and recorded in sketch-books and they have incorporated elements of it into their stop motion.</a:t>
            </a:r>
          </a:p>
          <a:p>
            <a:r>
              <a:rPr lang="en-US" dirty="0"/>
              <a:t>SOL 4: The student follows the steps involved in planning and creating the stop motion as asked. The student can explain their methods and how and why they came to the final piece.</a:t>
            </a:r>
          </a:p>
          <a:p>
            <a:r>
              <a:rPr lang="en-US" dirty="0"/>
              <a:t>SOL 20: The student shows progress and fluidity by the end of their time using the Stop Motion app and </a:t>
            </a:r>
            <a:r>
              <a:rPr lang="en-US" dirty="0" err="1"/>
              <a:t>InShot</a:t>
            </a:r>
            <a:r>
              <a:rPr lang="en-US" dirty="0"/>
              <a:t>. They show an ability to help and demonstrate skills to their peers.</a:t>
            </a:r>
          </a:p>
          <a:p>
            <a:r>
              <a:rPr lang="en-US" dirty="0"/>
              <a:t>SOL 21: The student used mixed media and alternative objects to create the scenery for the stop motion.</a:t>
            </a:r>
          </a:p>
          <a:p>
            <a:r>
              <a:rPr lang="en-US" dirty="0"/>
              <a:t>SOL 23: The student shows a relation from initial storyboards all the way through to the final video.</a:t>
            </a:r>
          </a:p>
        </p:txBody>
      </p:sp>
      <p:sp>
        <p:nvSpPr>
          <p:cNvPr id="5" name="Footer Placeholder 4"/>
          <p:cNvSpPr>
            <a:spLocks noGrp="1"/>
          </p:cNvSpPr>
          <p:nvPr>
            <p:ph type="ftr" sz="quarter" idx="11"/>
          </p:nvPr>
        </p:nvSpPr>
        <p:spPr/>
        <p:txBody>
          <a:bodyPr/>
          <a:lstStyle/>
          <a:p>
            <a:r>
              <a:rPr lang="en-US"/>
              <a:t>Professional Master of Education Art and Design with Digital Media</a:t>
            </a:r>
          </a:p>
        </p:txBody>
      </p:sp>
      <p:sp>
        <p:nvSpPr>
          <p:cNvPr id="6" name="Slide Number Placeholder 5"/>
          <p:cNvSpPr>
            <a:spLocks noGrp="1"/>
          </p:cNvSpPr>
          <p:nvPr>
            <p:ph type="sldNum" sz="quarter" idx="12"/>
          </p:nvPr>
        </p:nvSpPr>
        <p:spPr/>
        <p:txBody>
          <a:bodyPr/>
          <a:lstStyle/>
          <a:p>
            <a:fld id="{927D7F31-1A5F-9B4E-99A9-66A785DFD0EA}" type="slidenum">
              <a:rPr lang="en-US" smtClean="0"/>
              <a:pPr/>
              <a:t>13</a:t>
            </a:fld>
            <a:endParaRPr lang="en-US"/>
          </a:p>
        </p:txBody>
      </p:sp>
      <p:sp>
        <p:nvSpPr>
          <p:cNvPr id="7" name="Text Placeholder 6"/>
          <p:cNvSpPr>
            <a:spLocks noGrp="1"/>
          </p:cNvSpPr>
          <p:nvPr>
            <p:ph type="body" sz="quarter" idx="13"/>
          </p:nvPr>
        </p:nvSpPr>
        <p:spPr/>
        <p:txBody>
          <a:bodyPr>
            <a:normAutofit lnSpcReduction="10000"/>
          </a:bodyPr>
          <a:lstStyle/>
          <a:p>
            <a:r>
              <a:rPr lang="en-US" dirty="0"/>
              <a:t>Statements of Learning</a:t>
            </a:r>
          </a:p>
        </p:txBody>
      </p:sp>
      <p:sp>
        <p:nvSpPr>
          <p:cNvPr id="8" name="Text Placeholder 7"/>
          <p:cNvSpPr>
            <a:spLocks noGrp="1"/>
          </p:cNvSpPr>
          <p:nvPr>
            <p:ph type="body" sz="quarter" idx="14"/>
          </p:nvPr>
        </p:nvSpPr>
        <p:spPr/>
        <p:txBody>
          <a:bodyPr/>
          <a:lstStyle/>
          <a:p>
            <a:r>
              <a:rPr lang="en-US" dirty="0"/>
              <a:t>Examples of relevant learning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299"/>
          </a:xfrm>
        </p:spPr>
        <p:txBody>
          <a:bodyPr/>
          <a:lstStyle/>
          <a:p>
            <a:r>
              <a:rPr lang="en-IE" sz="2400" b="1" dirty="0"/>
              <a:t>Key Skills</a:t>
            </a:r>
            <a:br>
              <a:rPr lang="en-IE" b="1" dirty="0"/>
            </a:br>
            <a:r>
              <a:rPr lang="en-IE" dirty="0"/>
              <a:t>Identify the key skills from the </a:t>
            </a:r>
            <a:r>
              <a:rPr lang="en-IE" i="1" dirty="0"/>
              <a:t>Junior Cycle Framework</a:t>
            </a:r>
            <a:r>
              <a:rPr lang="en-IE" dirty="0"/>
              <a:t> to which this scheme of work relates to.</a:t>
            </a:r>
            <a:br>
              <a:rPr lang="en-GB" dirty="0"/>
            </a:br>
            <a:endParaRPr lang="en-US" dirty="0"/>
          </a:p>
        </p:txBody>
      </p:sp>
      <p:sp>
        <p:nvSpPr>
          <p:cNvPr id="3" name="Content Placeholder 2"/>
          <p:cNvSpPr>
            <a:spLocks noGrp="1"/>
          </p:cNvSpPr>
          <p:nvPr>
            <p:ph sz="half" idx="1"/>
          </p:nvPr>
        </p:nvSpPr>
        <p:spPr/>
        <p:txBody>
          <a:bodyPr>
            <a:normAutofit/>
          </a:bodyPr>
          <a:lstStyle/>
          <a:p>
            <a:r>
              <a:rPr lang="en-IE" dirty="0"/>
              <a:t>Being Creative</a:t>
            </a:r>
            <a:endParaRPr lang="en-GB" dirty="0"/>
          </a:p>
          <a:p>
            <a:r>
              <a:rPr lang="en-IE" dirty="0"/>
              <a:t>Communicating</a:t>
            </a:r>
            <a:endParaRPr lang="en-GB" dirty="0"/>
          </a:p>
          <a:p>
            <a:r>
              <a:rPr lang="en-IE" dirty="0"/>
              <a:t>Managing Information and Thinking</a:t>
            </a:r>
            <a:endParaRPr lang="en-GB" dirty="0"/>
          </a:p>
          <a:p>
            <a:r>
              <a:rPr lang="en-IE" dirty="0"/>
              <a:t>Being Literate</a:t>
            </a:r>
          </a:p>
          <a:p>
            <a:r>
              <a:rPr lang="en-IE" dirty="0"/>
              <a:t>Being Numerate</a:t>
            </a:r>
            <a:endParaRPr lang="en-GB" dirty="0"/>
          </a:p>
          <a:p>
            <a:r>
              <a:rPr lang="en-IE" dirty="0"/>
              <a:t>Managing Myself  </a:t>
            </a:r>
            <a:endParaRPr lang="en-GB" dirty="0"/>
          </a:p>
          <a:p>
            <a:r>
              <a:rPr lang="en-IE" dirty="0"/>
              <a:t>Working with Others  </a:t>
            </a:r>
            <a:endParaRPr lang="en-US" dirty="0"/>
          </a:p>
          <a:p>
            <a:r>
              <a:rPr lang="en-IE" dirty="0"/>
              <a:t>Staying Well  </a:t>
            </a:r>
            <a:endParaRPr lang="en-GB" dirty="0"/>
          </a:p>
        </p:txBody>
      </p:sp>
      <p:sp>
        <p:nvSpPr>
          <p:cNvPr id="4" name="Content Placeholder 3"/>
          <p:cNvSpPr>
            <a:spLocks noGrp="1"/>
          </p:cNvSpPr>
          <p:nvPr>
            <p:ph sz="half" idx="2"/>
          </p:nvPr>
        </p:nvSpPr>
        <p:spPr>
          <a:xfrm>
            <a:off x="4248150" y="2135966"/>
            <a:ext cx="4743450" cy="3826684"/>
          </a:xfrm>
        </p:spPr>
        <p:txBody>
          <a:bodyPr>
            <a:normAutofit/>
          </a:bodyPr>
          <a:lstStyle/>
          <a:p>
            <a:r>
              <a:rPr lang="en-US" dirty="0"/>
              <a:t>Students can use critical and visual language to interpret their work and the work of their peers. </a:t>
            </a:r>
          </a:p>
          <a:p>
            <a:r>
              <a:rPr lang="en-US" dirty="0"/>
              <a:t>Students will participate in class and group discussions about their work and the work of others</a:t>
            </a:r>
          </a:p>
          <a:p>
            <a:r>
              <a:rPr lang="en-US" dirty="0"/>
              <a:t>Students will assess prominent still-life artists and make visual and noted research pages in their sketchbooks.</a:t>
            </a:r>
          </a:p>
          <a:p>
            <a:r>
              <a:rPr lang="en-US" dirty="0"/>
              <a:t>Students will work from conception to completion and be able to memorize and note the process and thinking that occurred at various stages in creating.</a:t>
            </a:r>
          </a:p>
          <a:p>
            <a:r>
              <a:rPr lang="en-US" dirty="0"/>
              <a:t>They will make decisions about the best direction to proceed to the next steps in their work.</a:t>
            </a:r>
          </a:p>
          <a:p>
            <a:r>
              <a:rPr lang="en-US" dirty="0"/>
              <a:t>Students will follow safety measures and respect their peer’s working spaces in the class sharing materials where necessary.</a:t>
            </a:r>
          </a:p>
          <a:p>
            <a:r>
              <a:rPr lang="en-US" dirty="0"/>
              <a:t>Contribution to group and class discussion.</a:t>
            </a:r>
          </a:p>
          <a:p>
            <a:endParaRPr lang="en-US" dirty="0"/>
          </a:p>
        </p:txBody>
      </p:sp>
      <p:sp>
        <p:nvSpPr>
          <p:cNvPr id="5" name="Footer Placeholder 4"/>
          <p:cNvSpPr>
            <a:spLocks noGrp="1"/>
          </p:cNvSpPr>
          <p:nvPr>
            <p:ph type="ftr" sz="quarter" idx="11"/>
          </p:nvPr>
        </p:nvSpPr>
        <p:spPr/>
        <p:txBody>
          <a:bodyPr/>
          <a:lstStyle/>
          <a:p>
            <a:r>
              <a:rPr lang="en-US"/>
              <a:t>Professional Master of Education Art and Design with Digital Media</a:t>
            </a:r>
          </a:p>
        </p:txBody>
      </p:sp>
      <p:sp>
        <p:nvSpPr>
          <p:cNvPr id="6" name="Slide Number Placeholder 5"/>
          <p:cNvSpPr>
            <a:spLocks noGrp="1"/>
          </p:cNvSpPr>
          <p:nvPr>
            <p:ph type="sldNum" sz="quarter" idx="12"/>
          </p:nvPr>
        </p:nvSpPr>
        <p:spPr/>
        <p:txBody>
          <a:bodyPr/>
          <a:lstStyle/>
          <a:p>
            <a:fld id="{927D7F31-1A5F-9B4E-99A9-66A785DFD0EA}" type="slidenum">
              <a:rPr lang="en-US" smtClean="0"/>
              <a:pPr/>
              <a:t>14</a:t>
            </a:fld>
            <a:endParaRPr lang="en-US"/>
          </a:p>
        </p:txBody>
      </p:sp>
      <p:sp>
        <p:nvSpPr>
          <p:cNvPr id="7" name="Text Placeholder 6"/>
          <p:cNvSpPr>
            <a:spLocks noGrp="1"/>
          </p:cNvSpPr>
          <p:nvPr>
            <p:ph type="body" sz="quarter" idx="13"/>
          </p:nvPr>
        </p:nvSpPr>
        <p:spPr/>
        <p:txBody>
          <a:bodyPr>
            <a:normAutofit lnSpcReduction="10000"/>
          </a:bodyPr>
          <a:lstStyle/>
          <a:p>
            <a:r>
              <a:rPr lang="en-US" dirty="0"/>
              <a:t>Key Skills</a:t>
            </a:r>
          </a:p>
        </p:txBody>
      </p:sp>
      <p:sp>
        <p:nvSpPr>
          <p:cNvPr id="8" name="Text Placeholder 7"/>
          <p:cNvSpPr>
            <a:spLocks noGrp="1"/>
          </p:cNvSpPr>
          <p:nvPr>
            <p:ph type="body" sz="quarter" idx="14"/>
          </p:nvPr>
        </p:nvSpPr>
        <p:spPr/>
        <p:txBody>
          <a:bodyPr/>
          <a:lstStyle/>
          <a:p>
            <a:r>
              <a:rPr lang="en-US" dirty="0"/>
              <a:t>Examples of relevant learning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299"/>
          </a:xfrm>
        </p:spPr>
        <p:txBody>
          <a:bodyPr>
            <a:normAutofit fontScale="90000"/>
          </a:bodyPr>
          <a:lstStyle/>
          <a:p>
            <a:r>
              <a:rPr lang="en-IE" sz="2667" b="1" dirty="0"/>
              <a:t>Inclusive Education</a:t>
            </a:r>
            <a:br>
              <a:rPr lang="en-IE" sz="2400" b="1" dirty="0"/>
            </a:br>
            <a:r>
              <a:rPr lang="en-IE" sz="1556" dirty="0"/>
              <a:t>Identify the strategies that will be implemented across the scheme to support students with special educational needs (this includes high achieving students).   </a:t>
            </a:r>
            <a:br>
              <a:rPr lang="en-IE" b="1" dirty="0"/>
            </a:br>
            <a:br>
              <a:rPr lang="en-GB" dirty="0"/>
            </a:br>
            <a:endParaRPr lang="en-US" dirty="0"/>
          </a:p>
        </p:txBody>
      </p:sp>
      <p:sp>
        <p:nvSpPr>
          <p:cNvPr id="3" name="Content Placeholder 2"/>
          <p:cNvSpPr>
            <a:spLocks noGrp="1"/>
          </p:cNvSpPr>
          <p:nvPr>
            <p:ph sz="half" idx="1"/>
          </p:nvPr>
        </p:nvSpPr>
        <p:spPr>
          <a:xfrm>
            <a:off x="304800" y="1991170"/>
            <a:ext cx="4038600" cy="4194928"/>
          </a:xfrm>
        </p:spPr>
        <p:txBody>
          <a:bodyPr>
            <a:normAutofit fontScale="85000" lnSpcReduction="20000"/>
          </a:bodyPr>
          <a:lstStyle/>
          <a:p>
            <a:r>
              <a:rPr lang="en-GB" dirty="0"/>
              <a:t>Use of multiple teaching methods at once such as writing, discussion, audio and using visual cues to support written text.</a:t>
            </a:r>
          </a:p>
          <a:p>
            <a:r>
              <a:rPr lang="en-GB" dirty="0"/>
              <a:t>A breakdown of work into smaller chunks to tackle each step individually.</a:t>
            </a:r>
          </a:p>
          <a:p>
            <a:r>
              <a:rPr lang="en-GB" dirty="0"/>
              <a:t>Book Creator could be used as a visual art sketchbook allowing any notes to be recorded instead of written.</a:t>
            </a:r>
          </a:p>
          <a:p>
            <a:r>
              <a:rPr lang="en-GB" dirty="0"/>
              <a:t>Use of a lesson menu to write down instructions students can refer back to. I will tick off each one as the student completes it so they can assess their progress and take more initiative to complete the list.</a:t>
            </a:r>
          </a:p>
          <a:p>
            <a:r>
              <a:rPr lang="en-GB" dirty="0"/>
              <a:t>Handouts, visual aids, visual timelines (colour coded), one to one tutorials, critiquing, student-led discussion and modelling can be used where appropriate. </a:t>
            </a:r>
          </a:p>
          <a:p>
            <a:r>
              <a:rPr lang="en-GB" dirty="0"/>
              <a:t>Realistically timed tasks could encourage focus.</a:t>
            </a:r>
          </a:p>
          <a:p>
            <a:r>
              <a:rPr lang="en-GB" dirty="0"/>
              <a:t>One-on-one tutorials after initial demonstrations to assess understanding of the task ahead.</a:t>
            </a:r>
          </a:p>
          <a:p>
            <a:r>
              <a:rPr lang="en-GB" dirty="0"/>
              <a:t>Planned classroom layout placing students in areas they will work best with less distractions. </a:t>
            </a:r>
          </a:p>
          <a:p>
            <a:r>
              <a:rPr lang="en-GB" dirty="0"/>
              <a:t>Flexible tasks if the student is unable to cope with work load. Allow space for flexibility in lesson plans to suit the student.</a:t>
            </a:r>
          </a:p>
          <a:p>
            <a:r>
              <a:rPr lang="en-GB" dirty="0"/>
              <a:t>Continuous  assessment will be employed so that  content, process and product can all be adapted where necessary. </a:t>
            </a:r>
          </a:p>
          <a:p>
            <a:endParaRPr lang="en-GB" dirty="0"/>
          </a:p>
        </p:txBody>
      </p:sp>
      <p:sp>
        <p:nvSpPr>
          <p:cNvPr id="4" name="Content Placeholder 3"/>
          <p:cNvSpPr>
            <a:spLocks noGrp="1"/>
          </p:cNvSpPr>
          <p:nvPr>
            <p:ph sz="half" idx="2"/>
          </p:nvPr>
        </p:nvSpPr>
        <p:spPr/>
        <p:txBody>
          <a:bodyPr>
            <a:normAutofit fontScale="92500" lnSpcReduction="10000"/>
          </a:bodyPr>
          <a:lstStyle/>
          <a:p>
            <a:r>
              <a:rPr lang="en-US" dirty="0"/>
              <a:t>Use of audio visuals to encourage retention of creative words that have been used in the video to describe the theme.</a:t>
            </a:r>
          </a:p>
          <a:p>
            <a:r>
              <a:rPr lang="en-US" dirty="0"/>
              <a:t>Class discussion and group critiques will a help boost a  student’s self-efficacy and morale by reinforcing progress and encouraging self-regulated learning.</a:t>
            </a:r>
          </a:p>
          <a:p>
            <a:r>
              <a:rPr lang="en-GB" dirty="0"/>
              <a:t>Knowing what students can do and targeting teaching accordingly</a:t>
            </a:r>
          </a:p>
          <a:p>
            <a:r>
              <a:rPr lang="en-GB" dirty="0"/>
              <a:t>Having clear and transparent learning goals</a:t>
            </a:r>
          </a:p>
          <a:p>
            <a:r>
              <a:rPr lang="en-GB" dirty="0"/>
              <a:t>Creating a Positive and Supportive Environment with careful choice of words.</a:t>
            </a:r>
          </a:p>
          <a:p>
            <a:r>
              <a:rPr lang="en-GB" dirty="0"/>
              <a:t>Communicating with Colleagues and Parents</a:t>
            </a:r>
          </a:p>
          <a:p>
            <a:r>
              <a:rPr lang="en-GB" dirty="0"/>
              <a:t>Allow students to repeat instructions back to you. May require prompts for them to do so.</a:t>
            </a:r>
          </a:p>
          <a:p>
            <a:r>
              <a:rPr lang="en-GB" dirty="0"/>
              <a:t>Verbalise your thought process whilst modelling activities.</a:t>
            </a:r>
            <a:endParaRPr lang="en-US" dirty="0"/>
          </a:p>
          <a:p>
            <a:endParaRPr lang="en-US" dirty="0"/>
          </a:p>
        </p:txBody>
      </p:sp>
      <p:sp>
        <p:nvSpPr>
          <p:cNvPr id="5" name="Footer Placeholder 4"/>
          <p:cNvSpPr>
            <a:spLocks noGrp="1"/>
          </p:cNvSpPr>
          <p:nvPr>
            <p:ph type="ftr" sz="quarter" idx="11"/>
          </p:nvPr>
        </p:nvSpPr>
        <p:spPr/>
        <p:txBody>
          <a:bodyPr/>
          <a:lstStyle/>
          <a:p>
            <a:r>
              <a:rPr lang="en-US"/>
              <a:t>Professional Master of Education Art and Design with Digital Media</a:t>
            </a:r>
          </a:p>
        </p:txBody>
      </p:sp>
      <p:sp>
        <p:nvSpPr>
          <p:cNvPr id="6" name="Slide Number Placeholder 5"/>
          <p:cNvSpPr>
            <a:spLocks noGrp="1"/>
          </p:cNvSpPr>
          <p:nvPr>
            <p:ph type="sldNum" sz="quarter" idx="12"/>
          </p:nvPr>
        </p:nvSpPr>
        <p:spPr/>
        <p:txBody>
          <a:bodyPr/>
          <a:lstStyle/>
          <a:p>
            <a:fld id="{927D7F31-1A5F-9B4E-99A9-66A785DFD0EA}" type="slidenum">
              <a:rPr lang="en-US" smtClean="0"/>
              <a:pPr/>
              <a:t>15</a:t>
            </a:fld>
            <a:endParaRPr lang="en-US"/>
          </a:p>
        </p:txBody>
      </p:sp>
      <p:sp>
        <p:nvSpPr>
          <p:cNvPr id="7" name="Text Placeholder 6"/>
          <p:cNvSpPr>
            <a:spLocks noGrp="1"/>
          </p:cNvSpPr>
          <p:nvPr>
            <p:ph type="body" sz="quarter" idx="13"/>
          </p:nvPr>
        </p:nvSpPr>
        <p:spPr/>
        <p:txBody>
          <a:bodyPr>
            <a:normAutofit lnSpcReduction="10000"/>
          </a:bodyPr>
          <a:lstStyle/>
          <a:p>
            <a:r>
              <a:rPr lang="en-US" dirty="0"/>
              <a:t>Differentiation Strategies</a:t>
            </a:r>
          </a:p>
        </p:txBody>
      </p:sp>
      <p:sp>
        <p:nvSpPr>
          <p:cNvPr id="8" name="Text Placeholder 7"/>
          <p:cNvSpPr>
            <a:spLocks noGrp="1"/>
          </p:cNvSpPr>
          <p:nvPr>
            <p:ph type="body" sz="quarter" idx="14"/>
          </p:nvPr>
        </p:nvSpPr>
        <p:spPr/>
        <p:txBody>
          <a:bodyPr/>
          <a:lstStyle/>
          <a:p>
            <a:r>
              <a:rPr lang="en-US" dirty="0"/>
              <a:t>Literacy and Numeracy Strategies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6988"/>
            <a:ext cx="8229600" cy="548322"/>
          </a:xfrm>
        </p:spPr>
        <p:txBody>
          <a:bodyPr anchor="t">
            <a:normAutofit/>
          </a:bodyPr>
          <a:lstStyle/>
          <a:p>
            <a:pPr algn="l"/>
            <a:r>
              <a:rPr lang="en-IE" sz="2400" b="1" dirty="0"/>
              <a:t>Summative Assessment</a:t>
            </a:r>
          </a:p>
        </p:txBody>
      </p:sp>
      <p:sp>
        <p:nvSpPr>
          <p:cNvPr id="3" name="Footer Placeholder 2"/>
          <p:cNvSpPr>
            <a:spLocks noGrp="1"/>
          </p:cNvSpPr>
          <p:nvPr>
            <p:ph type="ftr" sz="quarter" idx="11"/>
          </p:nvPr>
        </p:nvSpPr>
        <p:spPr/>
        <p:txBody>
          <a:bodyPr/>
          <a:lstStyle/>
          <a:p>
            <a:r>
              <a:rPr lang="en-US"/>
              <a:t>Professional Master of Education Art and Design with Digital Media</a:t>
            </a:r>
          </a:p>
        </p:txBody>
      </p:sp>
      <p:sp>
        <p:nvSpPr>
          <p:cNvPr id="4" name="Slide Number Placeholder 3"/>
          <p:cNvSpPr>
            <a:spLocks noGrp="1"/>
          </p:cNvSpPr>
          <p:nvPr>
            <p:ph type="sldNum" sz="quarter" idx="12"/>
          </p:nvPr>
        </p:nvSpPr>
        <p:spPr/>
        <p:txBody>
          <a:bodyPr/>
          <a:lstStyle/>
          <a:p>
            <a:fld id="{927D7F31-1A5F-9B4E-99A9-66A785DFD0EA}" type="slidenum">
              <a:rPr lang="en-US" smtClean="0"/>
              <a:pPr/>
              <a:t>16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08970512"/>
              </p:ext>
            </p:extLst>
          </p:nvPr>
        </p:nvGraphicFramePr>
        <p:xfrm>
          <a:off x="0" y="432260"/>
          <a:ext cx="9144000" cy="6043740"/>
        </p:xfrm>
        <a:graphic>
          <a:graphicData uri="http://schemas.openxmlformats.org/drawingml/2006/table">
            <a:tbl>
              <a:tblPr firstRow="1" firstCol="1" bandRow="1"/>
              <a:tblGrid>
                <a:gridCol w="2712636">
                  <a:extLst>
                    <a:ext uri="{9D8B030D-6E8A-4147-A177-3AD203B41FA5}">
                      <a16:colId xmlns:a16="http://schemas.microsoft.com/office/drawing/2014/main" val="3041107334"/>
                    </a:ext>
                  </a:extLst>
                </a:gridCol>
                <a:gridCol w="2251250">
                  <a:extLst>
                    <a:ext uri="{9D8B030D-6E8A-4147-A177-3AD203B41FA5}">
                      <a16:colId xmlns:a16="http://schemas.microsoft.com/office/drawing/2014/main" val="4178872672"/>
                    </a:ext>
                  </a:extLst>
                </a:gridCol>
                <a:gridCol w="2271485">
                  <a:extLst>
                    <a:ext uri="{9D8B030D-6E8A-4147-A177-3AD203B41FA5}">
                      <a16:colId xmlns:a16="http://schemas.microsoft.com/office/drawing/2014/main" val="2805720058"/>
                    </a:ext>
                  </a:extLst>
                </a:gridCol>
                <a:gridCol w="1908629">
                  <a:extLst>
                    <a:ext uri="{9D8B030D-6E8A-4147-A177-3AD203B41FA5}">
                      <a16:colId xmlns:a16="http://schemas.microsoft.com/office/drawing/2014/main" val="2067169540"/>
                    </a:ext>
                  </a:extLst>
                </a:gridCol>
              </a:tblGrid>
              <a:tr h="468420">
                <a:tc gridSpan="3">
                  <a:txBody>
                    <a:bodyPr/>
                    <a:lstStyle/>
                    <a:p>
                      <a:pPr algn="ctr">
                        <a:lnSpc>
                          <a:spcPct val="107000"/>
                        </a:lnSpc>
                        <a:spcAft>
                          <a:spcPts val="0"/>
                        </a:spcAft>
                      </a:pPr>
                      <a:r>
                        <a:rPr lang="en-GB" sz="1000" b="1" dirty="0">
                          <a:solidFill>
                            <a:srgbClr val="C45911"/>
                          </a:solidFill>
                          <a:effectLst/>
                          <a:latin typeface="Calibri Light" panose="020F0302020204030204" pitchFamily="34" charset="0"/>
                          <a:ea typeface="Calibri" panose="020F0502020204030204" pitchFamily="34" charset="0"/>
                          <a:cs typeface="Times New Roman" panose="02020603050405020304" pitchFamily="18" charset="0"/>
                        </a:rPr>
                        <a:t>Sketchbook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b="1" u="sng" dirty="0">
                          <a:solidFill>
                            <a:srgbClr val="C45911"/>
                          </a:solidFill>
                          <a:effectLst/>
                          <a:latin typeface="Calibri Light" panose="020F0302020204030204" pitchFamily="34" charset="0"/>
                          <a:ea typeface="Calibri" panose="020F0502020204030204" pitchFamily="34" charset="0"/>
                          <a:cs typeface="Times New Roman" panose="02020603050405020304" pitchFamily="18" charset="0"/>
                        </a:rPr>
                        <a:t>5 Elements of Visual Art</a:t>
                      </a:r>
                      <a:r>
                        <a:rPr lang="en-GB" sz="1000" b="1" dirty="0">
                          <a:solidFill>
                            <a:srgbClr val="C45911"/>
                          </a:solidFill>
                          <a:effectLst/>
                          <a:latin typeface="Calibri Light" panose="020F0302020204030204" pitchFamily="34" charset="0"/>
                          <a:ea typeface="Calibri" panose="020F0502020204030204" pitchFamily="34" charset="0"/>
                          <a:cs typeface="Times New Roman" panose="02020603050405020304" pitchFamily="18" charset="0"/>
                        </a:rPr>
                        <a:t>: 1) Critical and Visual Language; 2) Drawing; 3) Visual Culture and Appreciation; 4) AEDP; 5) Media</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solidFill>
                            <a:srgbClr val="C45911"/>
                          </a:solidFill>
                          <a:effectLst/>
                          <a:latin typeface="Calibri Light" panose="020F0302020204030204" pitchFamily="34" charset="0"/>
                          <a:ea typeface="Calibri" panose="020F0502020204030204" pitchFamily="34" charset="0"/>
                          <a:cs typeface="Times New Roman" panose="02020603050405020304" pitchFamily="18" charset="0"/>
                        </a:rPr>
                        <a:t> </a:t>
                      </a:r>
                      <a:r>
                        <a:rPr lang="en-GB" sz="1000" b="1" u="sng" dirty="0">
                          <a:solidFill>
                            <a:srgbClr val="C45911"/>
                          </a:solidFill>
                          <a:effectLst/>
                          <a:latin typeface="Calibri Light" panose="020F0302020204030204" pitchFamily="34" charset="0"/>
                          <a:ea typeface="Calibri" panose="020F0502020204030204" pitchFamily="34" charset="0"/>
                          <a:cs typeface="Times New Roman" panose="02020603050405020304" pitchFamily="18" charset="0"/>
                        </a:rPr>
                        <a:t>Reflection</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IE"/>
                    </a:p>
                  </a:txBody>
                  <a:tcPr/>
                </a:tc>
                <a:tc hMerge="1">
                  <a:txBody>
                    <a:bodyPr/>
                    <a:lstStyle/>
                    <a:p>
                      <a:endParaRPr lang="en-IE"/>
                    </a:p>
                  </a:txBody>
                  <a:tcPr/>
                </a:tc>
                <a:tc rowSpan="2">
                  <a:txBody>
                    <a:bodyPr/>
                    <a:lstStyle/>
                    <a:p>
                      <a:pPr algn="ctr">
                        <a:lnSpc>
                          <a:spcPct val="107000"/>
                        </a:lnSpc>
                        <a:spcAft>
                          <a:spcPts val="0"/>
                        </a:spcAft>
                      </a:pPr>
                      <a:r>
                        <a:rPr lang="en-GB" sz="1000" b="1">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b="1">
                          <a:effectLst/>
                          <a:latin typeface="Calibri Light" panose="020F0302020204030204" pitchFamily="34" charset="0"/>
                          <a:ea typeface="Calibri" panose="020F0502020204030204" pitchFamily="34" charset="0"/>
                          <a:cs typeface="Times New Roman" panose="02020603050405020304" pitchFamily="18" charset="0"/>
                        </a:rPr>
                        <a:t>Realised Work</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241960510"/>
                  </a:ext>
                </a:extLst>
              </a:tr>
              <a:tr h="144897">
                <a:tc>
                  <a:txBody>
                    <a:bodyPr/>
                    <a:lstStyle/>
                    <a:p>
                      <a:pPr algn="l">
                        <a:lnSpc>
                          <a:spcPct val="107000"/>
                        </a:lnSpc>
                        <a:spcAft>
                          <a:spcPts val="0"/>
                        </a:spcAft>
                      </a:pPr>
                      <a:r>
                        <a:rPr lang="en-GB" sz="1000" b="1">
                          <a:solidFill>
                            <a:srgbClr val="C45911"/>
                          </a:solidFill>
                          <a:effectLst/>
                          <a:latin typeface="Calibri Light" panose="020F0302020204030204" pitchFamily="34" charset="0"/>
                          <a:ea typeface="Calibri" panose="020F0502020204030204" pitchFamily="34" charset="0"/>
                          <a:cs typeface="Times New Roman" panose="02020603050405020304" pitchFamily="18" charset="0"/>
                        </a:rPr>
                        <a:t>Research</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a:lnSpc>
                          <a:spcPct val="107000"/>
                        </a:lnSpc>
                        <a:spcAft>
                          <a:spcPts val="0"/>
                        </a:spcAft>
                      </a:pPr>
                      <a:r>
                        <a:rPr lang="en-GB" sz="1000" b="1">
                          <a:solidFill>
                            <a:srgbClr val="C45911"/>
                          </a:solidFill>
                          <a:effectLst/>
                          <a:latin typeface="Calibri Light" panose="020F0302020204030204" pitchFamily="34" charset="0"/>
                          <a:ea typeface="Calibri" panose="020F0502020204030204" pitchFamily="34" charset="0"/>
                          <a:cs typeface="Times New Roman" panose="02020603050405020304" pitchFamily="18" charset="0"/>
                        </a:rPr>
                        <a:t>Initial Ideas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a:lnSpc>
                          <a:spcPct val="107000"/>
                        </a:lnSpc>
                        <a:spcAft>
                          <a:spcPts val="0"/>
                        </a:spcAft>
                      </a:pPr>
                      <a:r>
                        <a:rPr lang="en-GB" sz="1000" b="1">
                          <a:solidFill>
                            <a:srgbClr val="C45911"/>
                          </a:solidFill>
                          <a:effectLst/>
                          <a:latin typeface="Calibri Light" panose="020F0302020204030204" pitchFamily="34" charset="0"/>
                          <a:ea typeface="Calibri" panose="020F0502020204030204" pitchFamily="34" charset="0"/>
                          <a:cs typeface="Times New Roman" panose="02020603050405020304" pitchFamily="18" charset="0"/>
                        </a:rPr>
                        <a:t>Process of Development</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IE"/>
                    </a:p>
                  </a:txBody>
                  <a:tcPr/>
                </a:tc>
                <a:extLst>
                  <a:ext uri="{0D108BD9-81ED-4DB2-BD59-A6C34878D82A}">
                    <a16:rowId xmlns:a16="http://schemas.microsoft.com/office/drawing/2014/main" val="186272127"/>
                  </a:ext>
                </a:extLst>
              </a:tr>
              <a:tr h="4716363">
                <a:tc>
                  <a:txBody>
                    <a:bodyPr/>
                    <a:lstStyle/>
                    <a:p>
                      <a:pPr algn="l">
                        <a:lnSpc>
                          <a:spcPct val="107000"/>
                        </a:lnSpc>
                        <a:spcAft>
                          <a:spcPts val="0"/>
                        </a:spcAft>
                      </a:pPr>
                      <a:r>
                        <a:rPr lang="en-GB" sz="800" b="1" dirty="0">
                          <a:effectLst/>
                          <a:latin typeface="Calibri Light" panose="020F0302020204030204" pitchFamily="34" charset="0"/>
                          <a:ea typeface="Calibri" panose="020F0502020204030204" pitchFamily="34" charset="0"/>
                          <a:cs typeface="Times New Roman" panose="02020603050405020304" pitchFamily="18" charset="0"/>
                        </a:rPr>
                        <a:t>Success criteria: </a:t>
                      </a:r>
                      <a:endParaRPr lang="en-IE" sz="11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8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b="0" dirty="0">
                        <a:effectLst/>
                        <a:latin typeface="Calibri Light" panose="020F0302020204030204" pitchFamily="34" charset="0"/>
                        <a:ea typeface="Calibri" panose="020F0502020204030204" pitchFamily="34" charset="0"/>
                        <a:cs typeface="Times New Roman" panose="02020603050405020304" pitchFamily="18" charset="0"/>
                      </a:endParaRPr>
                    </a:p>
                    <a:p>
                      <a:pPr marL="0" indent="0" algn="l">
                        <a:lnSpc>
                          <a:spcPct val="107000"/>
                        </a:lnSpc>
                        <a:spcAft>
                          <a:spcPts val="0"/>
                        </a:spcAft>
                        <a:buFont typeface="Arial" panose="020B0604020202020204" pitchFamily="34" charset="0"/>
                        <a:buNone/>
                      </a:pPr>
                      <a:r>
                        <a:rPr lang="en-IE" sz="1100" b="1" dirty="0">
                          <a:effectLst/>
                          <a:latin typeface="Calibri" panose="020F0502020204030204" pitchFamily="34" charset="0"/>
                          <a:ea typeface="Calibri" panose="020F0502020204030204" pitchFamily="34" charset="0"/>
                          <a:cs typeface="Times New Roman" panose="02020603050405020304" pitchFamily="18" charset="0"/>
                        </a:rPr>
                        <a:t>Research a habitat issue : (1)</a:t>
                      </a:r>
                    </a:p>
                    <a:p>
                      <a:pPr marL="171450" indent="-171450" algn="l">
                        <a:lnSpc>
                          <a:spcPct val="107000"/>
                        </a:lnSpc>
                        <a:spcAft>
                          <a:spcPts val="0"/>
                        </a:spcAft>
                        <a:buFont typeface="Arial" panose="020B0604020202020204" pitchFamily="34" charset="0"/>
                        <a:buChar char="•"/>
                      </a:pPr>
                      <a:r>
                        <a:rPr lang="en-IE" sz="1000" b="0" dirty="0">
                          <a:effectLst/>
                          <a:latin typeface="Calibri" panose="020F0502020204030204" pitchFamily="34" charset="0"/>
                          <a:ea typeface="Calibri" panose="020F0502020204030204" pitchFamily="34" charset="0"/>
                          <a:cs typeface="Times New Roman" panose="02020603050405020304" pitchFamily="18" charset="0"/>
                        </a:rPr>
                        <a:t>Evidence of notations found in sketch-book that shows information that I haven’t directly taught the student.</a:t>
                      </a:r>
                    </a:p>
                    <a:p>
                      <a:pPr marL="171450" indent="-171450" algn="l">
                        <a:lnSpc>
                          <a:spcPct val="107000"/>
                        </a:lnSpc>
                        <a:spcAft>
                          <a:spcPts val="0"/>
                        </a:spcAft>
                        <a:buFont typeface="Arial" panose="020B0604020202020204" pitchFamily="34" charset="0"/>
                        <a:buChar char="•"/>
                      </a:pPr>
                      <a:r>
                        <a:rPr lang="en-IE" sz="1000" b="0" dirty="0">
                          <a:effectLst/>
                          <a:latin typeface="Calibri" panose="020F0502020204030204" pitchFamily="34" charset="0"/>
                          <a:ea typeface="Calibri" panose="020F0502020204030204" pitchFamily="34" charset="0"/>
                          <a:cs typeface="Times New Roman" panose="02020603050405020304" pitchFamily="18" charset="0"/>
                        </a:rPr>
                        <a:t>An extensive </a:t>
                      </a:r>
                      <a:r>
                        <a:rPr lang="en-IE" sz="1000" b="0" dirty="0" err="1">
                          <a:effectLst/>
                          <a:latin typeface="Calibri" panose="020F0502020204030204" pitchFamily="34" charset="0"/>
                          <a:ea typeface="Calibri" panose="020F0502020204030204" pitchFamily="34" charset="0"/>
                          <a:cs typeface="Times New Roman" panose="02020603050405020304" pitchFamily="18" charset="0"/>
                        </a:rPr>
                        <a:t>mindmap</a:t>
                      </a:r>
                      <a:r>
                        <a:rPr lang="en-IE" sz="1000" b="0" dirty="0">
                          <a:effectLst/>
                          <a:latin typeface="Calibri" panose="020F0502020204030204" pitchFamily="34" charset="0"/>
                          <a:ea typeface="Calibri" panose="020F0502020204030204" pitchFamily="34" charset="0"/>
                          <a:cs typeface="Times New Roman" panose="02020603050405020304" pitchFamily="18" charset="0"/>
                        </a:rPr>
                        <a:t> with good vocabulary relevant to the word ‘Habitat’.</a:t>
                      </a:r>
                    </a:p>
                    <a:p>
                      <a:pPr marL="0" indent="0" algn="l">
                        <a:lnSpc>
                          <a:spcPct val="107000"/>
                        </a:lnSpc>
                        <a:spcAft>
                          <a:spcPts val="0"/>
                        </a:spcAft>
                        <a:buFontTx/>
                        <a:buNone/>
                      </a:pPr>
                      <a:endParaRPr lang="en-IE" sz="1100" b="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lnSpc>
                          <a:spcPct val="107000"/>
                        </a:lnSpc>
                        <a:spcAft>
                          <a:spcPts val="0"/>
                        </a:spcAft>
                        <a:buFont typeface="Arial" panose="020B0604020202020204" pitchFamily="34" charset="0"/>
                        <a:buNone/>
                      </a:pPr>
                      <a:r>
                        <a:rPr lang="en-IE" sz="1100" b="1" dirty="0">
                          <a:effectLst/>
                          <a:latin typeface="Calibri" panose="020F0502020204030204" pitchFamily="34" charset="0"/>
                          <a:ea typeface="Calibri" panose="020F0502020204030204" pitchFamily="34" charset="0"/>
                          <a:cs typeface="Times New Roman" panose="02020603050405020304" pitchFamily="18" charset="0"/>
                        </a:rPr>
                        <a:t>Primary Source Photography/Observational Drawings : (1,2,5)</a:t>
                      </a:r>
                    </a:p>
                    <a:p>
                      <a:pPr marL="171450" indent="-171450" algn="l">
                        <a:lnSpc>
                          <a:spcPct val="107000"/>
                        </a:lnSpc>
                        <a:spcAft>
                          <a:spcPts val="0"/>
                        </a:spcAft>
                        <a:buFont typeface="Arial" panose="020B0604020202020204" pitchFamily="34" charset="0"/>
                        <a:buChar char="•"/>
                      </a:pPr>
                      <a:r>
                        <a:rPr lang="en-IE" sz="1000" b="0" dirty="0">
                          <a:effectLst/>
                          <a:latin typeface="Calibri" panose="020F0502020204030204" pitchFamily="34" charset="0"/>
                          <a:ea typeface="Calibri" panose="020F0502020204030204" pitchFamily="34" charset="0"/>
                          <a:cs typeface="Times New Roman" panose="02020603050405020304" pitchFamily="18" charset="0"/>
                        </a:rPr>
                        <a:t>Photographic images of habitats found outside the school. Images shouldn’t be blurry. They should be taken from a good angle considering light and avoiding the persons shadow.</a:t>
                      </a:r>
                    </a:p>
                    <a:p>
                      <a:pPr marL="171450" indent="-171450" algn="l">
                        <a:lnSpc>
                          <a:spcPct val="107000"/>
                        </a:lnSpc>
                        <a:spcAft>
                          <a:spcPts val="0"/>
                        </a:spcAft>
                        <a:buFont typeface="Arial" panose="020B0604020202020204" pitchFamily="34" charset="0"/>
                        <a:buChar char="•"/>
                      </a:pPr>
                      <a:r>
                        <a:rPr lang="en-IE" sz="1000" b="0" dirty="0">
                          <a:effectLst/>
                          <a:latin typeface="Calibri" panose="020F0502020204030204" pitchFamily="34" charset="0"/>
                          <a:ea typeface="Calibri" panose="020F0502020204030204" pitchFamily="34" charset="0"/>
                          <a:cs typeface="Times New Roman" panose="02020603050405020304" pitchFamily="18" charset="0"/>
                        </a:rPr>
                        <a:t>Sketched style pencil drawings showing a certain likeness to photographic proportions. I will be looking for light sketchy markings to make these quick drawings. I do not want to see firm, bold lines or eraser evidence.</a:t>
                      </a:r>
                    </a:p>
                    <a:p>
                      <a:pPr marL="171450" indent="-171450" algn="l">
                        <a:lnSpc>
                          <a:spcPct val="107000"/>
                        </a:lnSpc>
                        <a:spcAft>
                          <a:spcPts val="0"/>
                        </a:spcAft>
                        <a:buFont typeface="Arial" panose="020B0604020202020204" pitchFamily="34" charset="0"/>
                        <a:buChar char="•"/>
                      </a:pPr>
                      <a:r>
                        <a:rPr lang="en-IE" sz="1000" b="0" dirty="0">
                          <a:effectLst/>
                          <a:latin typeface="Calibri" panose="020F0502020204030204" pitchFamily="34" charset="0"/>
                          <a:ea typeface="Calibri" panose="020F0502020204030204" pitchFamily="34" charset="0"/>
                          <a:cs typeface="Times New Roman" panose="02020603050405020304" pitchFamily="18" charset="0"/>
                        </a:rPr>
                        <a:t>I will be looking for notations about what kind of animals/creatures they think they might find in these habitats they have drawn.</a:t>
                      </a:r>
                    </a:p>
                    <a:p>
                      <a:pPr marL="171450" indent="-171450" algn="l">
                        <a:lnSpc>
                          <a:spcPct val="107000"/>
                        </a:lnSpc>
                        <a:spcAft>
                          <a:spcPts val="0"/>
                        </a:spcAft>
                        <a:buFontTx/>
                        <a:buChar char="-"/>
                      </a:pPr>
                      <a:endParaRPr lang="en-IE" sz="1100" b="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lnSpc>
                          <a:spcPct val="107000"/>
                        </a:lnSpc>
                        <a:spcAft>
                          <a:spcPts val="0"/>
                        </a:spcAft>
                        <a:buFont typeface="Arial" panose="020B0604020202020204" pitchFamily="34" charset="0"/>
                        <a:buNone/>
                      </a:pPr>
                      <a:r>
                        <a:rPr lang="en-GB" sz="1100" b="1" dirty="0">
                          <a:effectLst/>
                          <a:latin typeface="Calibri" panose="020F0502020204030204" pitchFamily="34" charset="0"/>
                          <a:ea typeface="Calibri" panose="020F0502020204030204" pitchFamily="34" charset="0"/>
                          <a:cs typeface="Calibri" panose="020F0502020204030204" pitchFamily="34" charset="0"/>
                        </a:rPr>
                        <a:t>Visual Research page on destructive Human activity: (1)</a:t>
                      </a:r>
                    </a:p>
                    <a:p>
                      <a:pPr marL="171450" indent="-171450" algn="l">
                        <a:lnSpc>
                          <a:spcPct val="107000"/>
                        </a:lnSpc>
                        <a:spcAft>
                          <a:spcPts val="0"/>
                        </a:spcAft>
                        <a:buFont typeface="Arial" panose="020B0604020202020204" pitchFamily="34" charset="0"/>
                        <a:buChar char="•"/>
                      </a:pPr>
                      <a:r>
                        <a:rPr lang="en-GB" sz="1000" b="0" dirty="0">
                          <a:effectLst/>
                          <a:latin typeface="Calibri" panose="020F0502020204030204" pitchFamily="34" charset="0"/>
                          <a:ea typeface="Calibri" panose="020F0502020204030204" pitchFamily="34" charset="0"/>
                          <a:cs typeface="Calibri" panose="020F0502020204030204" pitchFamily="34" charset="0"/>
                        </a:rPr>
                        <a:t>I will be looking for a visual research page on an actual event that has occurred with a few notations and sketches of the creatures harmed and or machines involved.</a:t>
                      </a:r>
                    </a:p>
                    <a:p>
                      <a:pPr marL="171450" indent="-171450" algn="l">
                        <a:lnSpc>
                          <a:spcPct val="107000"/>
                        </a:lnSpc>
                        <a:spcAft>
                          <a:spcPts val="0"/>
                        </a:spcAft>
                        <a:buFontTx/>
                        <a:buChar char="-"/>
                      </a:pPr>
                      <a:endParaRPr lang="en-IE"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800" b="1" dirty="0">
                          <a:effectLst/>
                          <a:latin typeface="Calibri Light" panose="020F0302020204030204" pitchFamily="34" charset="0"/>
                          <a:ea typeface="Calibri" panose="020F0502020204030204" pitchFamily="34" charset="0"/>
                          <a:cs typeface="Times New Roman" panose="02020603050405020304" pitchFamily="18" charset="0"/>
                        </a:rPr>
                        <a:t>Success Criteria: </a:t>
                      </a:r>
                      <a:endParaRPr lang="en-IE" sz="1100" b="1"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lnSpc>
                          <a:spcPct val="107000"/>
                        </a:lnSpc>
                        <a:spcAft>
                          <a:spcPts val="0"/>
                        </a:spcAft>
                        <a:buFont typeface="Arial" panose="020B0604020202020204" pitchFamily="34" charset="0"/>
                        <a:buChar char="•"/>
                      </a:pPr>
                      <a:endParaRPr lang="en-GB" sz="1100" b="0" dirty="0">
                        <a:effectLst/>
                        <a:latin typeface="Calibri" panose="020F0502020204030204" pitchFamily="34" charset="0"/>
                        <a:ea typeface="Calibri" panose="020F0502020204030204" pitchFamily="34" charset="0"/>
                        <a:cs typeface="Calibri" panose="020F0502020204030204" pitchFamily="34" charset="0"/>
                      </a:endParaRPr>
                    </a:p>
                    <a:p>
                      <a:pPr marL="0" indent="0" algn="l">
                        <a:lnSpc>
                          <a:spcPct val="107000"/>
                        </a:lnSpc>
                        <a:spcAft>
                          <a:spcPts val="0"/>
                        </a:spcAft>
                        <a:buFont typeface="Arial" panose="020B0604020202020204" pitchFamily="34" charset="0"/>
                        <a:buNone/>
                      </a:pPr>
                      <a:r>
                        <a:rPr lang="en-GB" sz="1100" b="1" dirty="0">
                          <a:effectLst/>
                          <a:latin typeface="Calibri" panose="020F0502020204030204" pitchFamily="34" charset="0"/>
                          <a:ea typeface="Calibri" panose="020F0502020204030204" pitchFamily="34" charset="0"/>
                          <a:cs typeface="Calibri" panose="020F0502020204030204" pitchFamily="34" charset="0"/>
                        </a:rPr>
                        <a:t>Claymation Artist Research page handout: (1,3)</a:t>
                      </a:r>
                    </a:p>
                    <a:p>
                      <a:pPr marL="171450" indent="-171450" algn="l">
                        <a:lnSpc>
                          <a:spcPct val="107000"/>
                        </a:lnSpc>
                        <a:spcAft>
                          <a:spcPts val="0"/>
                        </a:spcAft>
                        <a:buFont typeface="Arial" panose="020B0604020202020204" pitchFamily="34" charset="0"/>
                        <a:buChar char="•"/>
                      </a:pPr>
                      <a:r>
                        <a:rPr lang="en-GB" sz="1000" b="0" dirty="0">
                          <a:effectLst/>
                          <a:latin typeface="Calibri" panose="020F0502020204030204" pitchFamily="34" charset="0"/>
                          <a:ea typeface="Calibri" panose="020F0502020204030204" pitchFamily="34" charset="0"/>
                          <a:cs typeface="Calibri" panose="020F0502020204030204" pitchFamily="34" charset="0"/>
                        </a:rPr>
                        <a:t>I will be looking for students ability to research the  appropriate information about Rich Webber and fill in the blanks. Students will provide their own thoughts on his work and they will stray from vague answers.</a:t>
                      </a:r>
                    </a:p>
                    <a:p>
                      <a:pPr marL="171450" indent="-171450" algn="l">
                        <a:lnSpc>
                          <a:spcPct val="107000"/>
                        </a:lnSpc>
                        <a:spcAft>
                          <a:spcPts val="0"/>
                        </a:spcAft>
                        <a:buFont typeface="Arial" panose="020B0604020202020204" pitchFamily="34" charset="0"/>
                        <a:buChar char="•"/>
                      </a:pPr>
                      <a:endParaRPr lang="en-GB" sz="800" b="0" dirty="0">
                        <a:effectLst/>
                        <a:latin typeface="Calibri Light" panose="020F0302020204030204" pitchFamily="34" charset="0"/>
                        <a:ea typeface="Calibri" panose="020F0502020204030204" pitchFamily="34" charset="0"/>
                        <a:cs typeface="Times New Roman" panose="02020603050405020304" pitchFamily="18" charset="0"/>
                      </a:endParaRPr>
                    </a:p>
                    <a:p>
                      <a:pPr marL="0" indent="0" algn="l">
                        <a:lnSpc>
                          <a:spcPct val="107000"/>
                        </a:lnSpc>
                        <a:spcAft>
                          <a:spcPts val="0"/>
                        </a:spcAft>
                        <a:buFont typeface="Arial" panose="020B0604020202020204" pitchFamily="34" charset="0"/>
                        <a:buNone/>
                      </a:pPr>
                      <a:r>
                        <a:rPr lang="en-GB" sz="1100" b="1" dirty="0">
                          <a:effectLst/>
                          <a:latin typeface="Calibri" panose="020F0502020204030204" pitchFamily="34" charset="0"/>
                          <a:ea typeface="Calibri" panose="020F0502020204030204" pitchFamily="34" charset="0"/>
                          <a:cs typeface="Calibri" panose="020F0502020204030204" pitchFamily="34" charset="0"/>
                        </a:rPr>
                        <a:t>Story Board Poster : (1,2,4,5)</a:t>
                      </a:r>
                    </a:p>
                    <a:p>
                      <a:pPr marL="171450" indent="-171450" algn="l">
                        <a:lnSpc>
                          <a:spcPct val="107000"/>
                        </a:lnSpc>
                        <a:spcAft>
                          <a:spcPts val="0"/>
                        </a:spcAft>
                        <a:buFont typeface="Arial" panose="020B0604020202020204" pitchFamily="34" charset="0"/>
                        <a:buChar char="•"/>
                      </a:pPr>
                      <a:r>
                        <a:rPr lang="en-GB" sz="1000" b="0" dirty="0">
                          <a:effectLst/>
                          <a:latin typeface="Calibri" panose="020F0502020204030204" pitchFamily="34" charset="0"/>
                          <a:ea typeface="Calibri" panose="020F0502020204030204" pitchFamily="34" charset="0"/>
                          <a:cs typeface="Calibri" panose="020F0502020204030204" pitchFamily="34" charset="0"/>
                        </a:rPr>
                        <a:t>Students will work respectfully  in their teams. Each student will complete two story boxes of the collective 6 to narrate their story.</a:t>
                      </a:r>
                    </a:p>
                    <a:p>
                      <a:pPr marL="171450" indent="-171450" algn="l">
                        <a:lnSpc>
                          <a:spcPct val="107000"/>
                        </a:lnSpc>
                        <a:spcAft>
                          <a:spcPts val="0"/>
                        </a:spcAft>
                        <a:buFont typeface="Arial" panose="020B0604020202020204" pitchFamily="34" charset="0"/>
                        <a:buChar char="•"/>
                      </a:pPr>
                      <a:r>
                        <a:rPr lang="en-GB" sz="1000" b="0" dirty="0">
                          <a:effectLst/>
                          <a:latin typeface="Calibri" panose="020F0502020204030204" pitchFamily="34" charset="0"/>
                          <a:ea typeface="Calibri" panose="020F0502020204030204" pitchFamily="34" charset="0"/>
                          <a:cs typeface="Calibri" panose="020F0502020204030204" pitchFamily="34" charset="0"/>
                        </a:rPr>
                        <a:t>I will be looking for informed decisions from the students and correlating back to their chosen case study they are recreating with sufficient drawing skills.</a:t>
                      </a:r>
                    </a:p>
                    <a:p>
                      <a:pPr marL="171450" indent="-171450" algn="l">
                        <a:lnSpc>
                          <a:spcPct val="107000"/>
                        </a:lnSpc>
                        <a:spcAft>
                          <a:spcPts val="0"/>
                        </a:spcAft>
                        <a:buFont typeface="Arial" panose="020B0604020202020204" pitchFamily="34" charset="0"/>
                        <a:buChar char="•"/>
                      </a:pPr>
                      <a:endParaRPr lang="en-GB" sz="1000" b="0" dirty="0">
                        <a:effectLst/>
                        <a:latin typeface="Calibri" panose="020F0502020204030204" pitchFamily="34" charset="0"/>
                        <a:ea typeface="Calibri" panose="020F0502020204030204" pitchFamily="34" charset="0"/>
                        <a:cs typeface="Calibri" panose="020F0502020204030204" pitchFamily="34" charset="0"/>
                      </a:endParaRPr>
                    </a:p>
                    <a:p>
                      <a:pPr marL="0" indent="0" algn="l">
                        <a:lnSpc>
                          <a:spcPct val="107000"/>
                        </a:lnSpc>
                        <a:spcAft>
                          <a:spcPts val="0"/>
                        </a:spcAft>
                        <a:buFont typeface="Arial" panose="020B0604020202020204" pitchFamily="34" charset="0"/>
                        <a:buNone/>
                      </a:pPr>
                      <a:r>
                        <a:rPr lang="en-GB" sz="800" b="1" dirty="0">
                          <a:effectLst/>
                          <a:latin typeface="Calibri Light" panose="020F0302020204030204" pitchFamily="34" charset="0"/>
                          <a:ea typeface="Calibri" panose="020F0502020204030204" pitchFamily="34" charset="0"/>
                          <a:cs typeface="Times New Roman" panose="02020603050405020304" pitchFamily="18" charset="0"/>
                        </a:rPr>
                        <a:t> </a:t>
                      </a:r>
                      <a:r>
                        <a:rPr lang="en-GB" sz="1000" b="1" dirty="0">
                          <a:effectLst/>
                          <a:latin typeface="Calibri Light" panose="020F0302020204030204" pitchFamily="34" charset="0"/>
                          <a:ea typeface="Calibri" panose="020F0502020204030204" pitchFamily="34" charset="0"/>
                          <a:cs typeface="Times New Roman" panose="02020603050405020304" pitchFamily="18" charset="0"/>
                        </a:rPr>
                        <a:t> </a:t>
                      </a:r>
                      <a:r>
                        <a:rPr lang="en-GB" sz="1100" b="1" dirty="0">
                          <a:effectLst/>
                          <a:latin typeface="Calibri" panose="020F0502020204030204" pitchFamily="34" charset="0"/>
                          <a:ea typeface="Calibri" panose="020F0502020204030204" pitchFamily="34" charset="0"/>
                          <a:cs typeface="Calibri" panose="020F0502020204030204" pitchFamily="34" charset="0"/>
                        </a:rPr>
                        <a:t>Scenic Backdrop: (2,4,5)</a:t>
                      </a:r>
                    </a:p>
                    <a:p>
                      <a:pPr marL="171450" indent="-171450" algn="l">
                        <a:lnSpc>
                          <a:spcPct val="107000"/>
                        </a:lnSpc>
                        <a:spcAft>
                          <a:spcPts val="0"/>
                        </a:spcAft>
                        <a:buFont typeface="Arial" panose="020B0604020202020204" pitchFamily="34" charset="0"/>
                        <a:buChar char="•"/>
                      </a:pPr>
                      <a:r>
                        <a:rPr lang="en-GB" sz="1000" b="0" dirty="0">
                          <a:effectLst/>
                          <a:latin typeface="Calibri" panose="020F0502020204030204" pitchFamily="34" charset="0"/>
                          <a:ea typeface="Calibri" panose="020F0502020204030204" pitchFamily="34" charset="0"/>
                          <a:cs typeface="Calibri" panose="020F0502020204030204" pitchFamily="34" charset="0"/>
                        </a:rPr>
                        <a:t>Strong colour palette with good creative elements.</a:t>
                      </a:r>
                    </a:p>
                    <a:p>
                      <a:pPr marL="171450" indent="-171450" algn="l">
                        <a:lnSpc>
                          <a:spcPct val="107000"/>
                        </a:lnSpc>
                        <a:spcAft>
                          <a:spcPts val="0"/>
                        </a:spcAft>
                        <a:buFont typeface="Arial" panose="020B0604020202020204" pitchFamily="34" charset="0"/>
                        <a:buChar char="•"/>
                      </a:pPr>
                      <a:r>
                        <a:rPr lang="en-GB" sz="1000" b="0" dirty="0">
                          <a:effectLst/>
                          <a:latin typeface="Calibri" panose="020F0502020204030204" pitchFamily="34" charset="0"/>
                          <a:ea typeface="Calibri" panose="020F0502020204030204" pitchFamily="34" charset="0"/>
                          <a:cs typeface="Calibri" panose="020F0502020204030204" pitchFamily="34" charset="0"/>
                        </a:rPr>
                        <a:t>Evidence of a combined effort.</a:t>
                      </a:r>
                    </a:p>
                    <a:p>
                      <a:pPr marL="171450" indent="-171450" algn="l">
                        <a:lnSpc>
                          <a:spcPct val="107000"/>
                        </a:lnSpc>
                        <a:spcAft>
                          <a:spcPts val="0"/>
                        </a:spcAft>
                        <a:buFont typeface="Arial" panose="020B0604020202020204" pitchFamily="34" charset="0"/>
                        <a:buChar char="•"/>
                      </a:pPr>
                      <a:r>
                        <a:rPr lang="en-GB" sz="1000" b="0" dirty="0" err="1">
                          <a:effectLst/>
                          <a:latin typeface="Calibri" panose="020F0502020204030204" pitchFamily="34" charset="0"/>
                          <a:ea typeface="Calibri" panose="020F0502020204030204" pitchFamily="34" charset="0"/>
                          <a:cs typeface="Calibri" panose="020F0502020204030204" pitchFamily="34" charset="0"/>
                        </a:rPr>
                        <a:t>Accompaning</a:t>
                      </a:r>
                      <a:r>
                        <a:rPr lang="en-GB" sz="1000" b="0" dirty="0">
                          <a:effectLst/>
                          <a:latin typeface="Calibri" panose="020F0502020204030204" pitchFamily="34" charset="0"/>
                          <a:ea typeface="Calibri" panose="020F0502020204030204" pitchFamily="34" charset="0"/>
                          <a:cs typeface="Calibri" panose="020F0502020204030204" pitchFamily="34" charset="0"/>
                        </a:rPr>
                        <a:t> 3d accessories and props </a:t>
                      </a:r>
                      <a:r>
                        <a:rPr lang="en-GB" sz="1000" b="0" dirty="0" err="1">
                          <a:effectLst/>
                          <a:latin typeface="Calibri" panose="020F0502020204030204" pitchFamily="34" charset="0"/>
                          <a:ea typeface="Calibri" panose="020F0502020204030204" pitchFamily="34" charset="0"/>
                          <a:cs typeface="Calibri" panose="020F0502020204030204" pitchFamily="34" charset="0"/>
                        </a:rPr>
                        <a:t>visable</a:t>
                      </a:r>
                      <a:r>
                        <a:rPr lang="en-GB" sz="1000" b="0" dirty="0">
                          <a:effectLst/>
                          <a:latin typeface="Calibri" panose="020F0502020204030204" pitchFamily="34" charset="0"/>
                          <a:ea typeface="Calibri" panose="020F0502020204030204" pitchFamily="34" charset="0"/>
                          <a:cs typeface="Calibri" panose="020F0502020204030204" pitchFamily="34" charset="0"/>
                        </a:rPr>
                        <a:t> with evidence of using alternative medias besides playdough.</a:t>
                      </a:r>
                    </a:p>
                    <a:p>
                      <a:pPr marL="171450" indent="-171450" algn="l">
                        <a:lnSpc>
                          <a:spcPct val="107000"/>
                        </a:lnSpc>
                        <a:spcAft>
                          <a:spcPts val="0"/>
                        </a:spcAft>
                        <a:buFont typeface="Arial" panose="020B0604020202020204" pitchFamily="34" charset="0"/>
                        <a:buChar char="•"/>
                      </a:pPr>
                      <a:r>
                        <a:rPr lang="en-GB" sz="1000" b="0" dirty="0">
                          <a:effectLst/>
                          <a:latin typeface="Calibri" panose="020F0502020204030204" pitchFamily="34" charset="0"/>
                          <a:ea typeface="Calibri" panose="020F0502020204030204" pitchFamily="34" charset="0"/>
                          <a:cs typeface="Calibri" panose="020F0502020204030204" pitchFamily="34" charset="0"/>
                        </a:rPr>
                        <a:t>Care taken o make these elements.</a:t>
                      </a:r>
                    </a:p>
                    <a:p>
                      <a:pPr marL="0" indent="0" algn="l">
                        <a:lnSpc>
                          <a:spcPct val="107000"/>
                        </a:lnSpc>
                        <a:spcAft>
                          <a:spcPts val="0"/>
                        </a:spcAft>
                        <a:buFont typeface="Arial" panose="020B0604020202020204" pitchFamily="34" charset="0"/>
                        <a:buNone/>
                      </a:pPr>
                      <a:endParaRPr lang="en-I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800" b="1" dirty="0">
                          <a:effectLst/>
                          <a:latin typeface="Calibri Light" panose="020F0302020204030204" pitchFamily="34" charset="0"/>
                          <a:ea typeface="Calibri" panose="020F0502020204030204" pitchFamily="34" charset="0"/>
                          <a:cs typeface="Times New Roman" panose="02020603050405020304" pitchFamily="18" charset="0"/>
                        </a:rPr>
                        <a:t>Success Criteria:</a:t>
                      </a:r>
                      <a:endParaRPr lang="en-IE" sz="11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lnSpc>
                          <a:spcPct val="107000"/>
                        </a:lnSpc>
                        <a:spcAft>
                          <a:spcPts val="0"/>
                        </a:spcAft>
                        <a:buFont typeface="Arial" panose="020B0604020202020204" pitchFamily="34" charset="0"/>
                        <a:buNone/>
                      </a:pPr>
                      <a:endParaRPr lang="en-GB" sz="1100" b="1" dirty="0">
                        <a:effectLst/>
                        <a:latin typeface="Calibri" panose="020F0502020204030204" pitchFamily="34" charset="0"/>
                        <a:ea typeface="Calibri" panose="020F0502020204030204" pitchFamily="34" charset="0"/>
                        <a:cs typeface="Calibri" panose="020F0502020204030204" pitchFamily="34" charset="0"/>
                      </a:endParaRPr>
                    </a:p>
                    <a:p>
                      <a:pPr marL="0" indent="0" algn="l">
                        <a:lnSpc>
                          <a:spcPct val="107000"/>
                        </a:lnSpc>
                        <a:spcAft>
                          <a:spcPts val="0"/>
                        </a:spcAft>
                        <a:buFont typeface="Arial" panose="020B0604020202020204" pitchFamily="34" charset="0"/>
                        <a:buNone/>
                      </a:pPr>
                      <a:r>
                        <a:rPr lang="en-GB" sz="1100" b="1" dirty="0" err="1">
                          <a:effectLst/>
                          <a:latin typeface="Calibri" panose="020F0502020204030204" pitchFamily="34" charset="0"/>
                          <a:ea typeface="Calibri" panose="020F0502020204030204" pitchFamily="34" charset="0"/>
                          <a:cs typeface="Calibri" panose="020F0502020204030204" pitchFamily="34" charset="0"/>
                        </a:rPr>
                        <a:t>Prelimenary</a:t>
                      </a:r>
                      <a:r>
                        <a:rPr lang="en-GB" sz="1100" b="1" dirty="0">
                          <a:effectLst/>
                          <a:latin typeface="Calibri" panose="020F0502020204030204" pitchFamily="34" charset="0"/>
                          <a:ea typeface="Calibri" panose="020F0502020204030204" pitchFamily="34" charset="0"/>
                          <a:cs typeface="Calibri" panose="020F0502020204030204" pitchFamily="34" charset="0"/>
                        </a:rPr>
                        <a:t> sketches of characters identifying the key features that need to be modelled: (1,2,4)</a:t>
                      </a:r>
                    </a:p>
                    <a:p>
                      <a:pPr marL="171450" indent="-171450" algn="l">
                        <a:lnSpc>
                          <a:spcPct val="107000"/>
                        </a:lnSpc>
                        <a:spcAft>
                          <a:spcPts val="0"/>
                        </a:spcAft>
                        <a:buFont typeface="Arial" panose="020B0604020202020204" pitchFamily="34" charset="0"/>
                        <a:buChar char="•"/>
                      </a:pPr>
                      <a:r>
                        <a:rPr lang="en-GB" sz="1000" b="0" dirty="0">
                          <a:effectLst/>
                          <a:latin typeface="Calibri" panose="020F0502020204030204" pitchFamily="34" charset="0"/>
                          <a:ea typeface="Calibri" panose="020F0502020204030204" pitchFamily="34" charset="0"/>
                          <a:cs typeface="Calibri" panose="020F0502020204030204" pitchFamily="34" charset="0"/>
                        </a:rPr>
                        <a:t>Realistic characters portrayed in a Rich Webber fashion that can be easily manipulated to show movement.</a:t>
                      </a:r>
                    </a:p>
                    <a:p>
                      <a:pPr marL="171450" indent="-171450" algn="l">
                        <a:lnSpc>
                          <a:spcPct val="107000"/>
                        </a:lnSpc>
                        <a:spcAft>
                          <a:spcPts val="0"/>
                        </a:spcAft>
                        <a:buFont typeface="Arial" panose="020B0604020202020204" pitchFamily="34" charset="0"/>
                        <a:buChar char="•"/>
                      </a:pPr>
                      <a:r>
                        <a:rPr lang="en-GB" sz="1000" b="0" dirty="0">
                          <a:effectLst/>
                          <a:latin typeface="Calibri" panose="020F0502020204030204" pitchFamily="34" charset="0"/>
                          <a:ea typeface="Calibri" panose="020F0502020204030204" pitchFamily="34" charset="0"/>
                          <a:cs typeface="Calibri" panose="020F0502020204030204" pitchFamily="34" charset="0"/>
                        </a:rPr>
                        <a:t>Characters need to be simplified to focus on the easily identified features of the live creatures.</a:t>
                      </a:r>
                    </a:p>
                    <a:p>
                      <a:pPr marL="171450" indent="-171450" algn="l">
                        <a:lnSpc>
                          <a:spcPct val="107000"/>
                        </a:lnSpc>
                        <a:spcAft>
                          <a:spcPts val="0"/>
                        </a:spcAft>
                        <a:buFont typeface="Arial" panose="020B0604020202020204" pitchFamily="34" charset="0"/>
                        <a:buChar char="•"/>
                      </a:pPr>
                      <a:r>
                        <a:rPr lang="en-GB" sz="1000" b="0" dirty="0">
                          <a:effectLst/>
                          <a:latin typeface="Calibri" panose="020F0502020204030204" pitchFamily="34" charset="0"/>
                          <a:ea typeface="Calibri" panose="020F0502020204030204" pitchFamily="34" charset="0"/>
                          <a:cs typeface="Calibri" panose="020F0502020204030204" pitchFamily="34" charset="0"/>
                        </a:rPr>
                        <a:t>Notations on what these features are.</a:t>
                      </a:r>
                    </a:p>
                    <a:p>
                      <a:pPr marL="0" indent="0" algn="l">
                        <a:lnSpc>
                          <a:spcPct val="107000"/>
                        </a:lnSpc>
                        <a:spcAft>
                          <a:spcPts val="0"/>
                        </a:spcAft>
                        <a:buFont typeface="Arial" panose="020B0604020202020204" pitchFamily="34" charset="0"/>
                        <a:buNone/>
                      </a:pPr>
                      <a:endParaRPr lang="en-GB" sz="1100" b="1" dirty="0">
                        <a:effectLst/>
                        <a:latin typeface="Calibri" panose="020F0502020204030204" pitchFamily="34" charset="0"/>
                        <a:ea typeface="Calibri" panose="020F0502020204030204" pitchFamily="34" charset="0"/>
                        <a:cs typeface="Calibri" panose="020F0502020204030204" pitchFamily="34" charset="0"/>
                      </a:endParaRPr>
                    </a:p>
                    <a:p>
                      <a:pPr marL="0" indent="0" algn="l">
                        <a:lnSpc>
                          <a:spcPct val="107000"/>
                        </a:lnSpc>
                        <a:spcAft>
                          <a:spcPts val="0"/>
                        </a:spcAft>
                        <a:buFont typeface="Arial" panose="020B0604020202020204" pitchFamily="34" charset="0"/>
                        <a:buNone/>
                      </a:pPr>
                      <a:r>
                        <a:rPr lang="en-GB" sz="1100" b="1" dirty="0">
                          <a:effectLst/>
                          <a:latin typeface="Calibri" panose="020F0502020204030204" pitchFamily="34" charset="0"/>
                          <a:ea typeface="Calibri" panose="020F0502020204030204" pitchFamily="34" charset="0"/>
                          <a:cs typeface="Calibri" panose="020F0502020204030204" pitchFamily="34" charset="0"/>
                        </a:rPr>
                        <a:t>Rich Webber inspired clay characters: (5)</a:t>
                      </a:r>
                    </a:p>
                    <a:p>
                      <a:pPr marL="171450" indent="-171450" algn="l">
                        <a:lnSpc>
                          <a:spcPct val="107000"/>
                        </a:lnSpc>
                        <a:spcAft>
                          <a:spcPts val="0"/>
                        </a:spcAft>
                        <a:buFont typeface="Arial" panose="020B0604020202020204" pitchFamily="34" charset="0"/>
                        <a:buChar char="•"/>
                      </a:pPr>
                      <a:r>
                        <a:rPr lang="en-GB" sz="1000" b="0" dirty="0">
                          <a:effectLst/>
                          <a:latin typeface="Calibri" panose="020F0502020204030204" pitchFamily="34" charset="0"/>
                          <a:ea typeface="Calibri" panose="020F0502020204030204" pitchFamily="34" charset="0"/>
                          <a:cs typeface="Calibri" panose="020F0502020204030204" pitchFamily="34" charset="0"/>
                        </a:rPr>
                        <a:t>Carefully moulded and show similarities to planned studies.</a:t>
                      </a:r>
                    </a:p>
                    <a:p>
                      <a:pPr marL="0" indent="0" algn="l">
                        <a:lnSpc>
                          <a:spcPct val="107000"/>
                        </a:lnSpc>
                        <a:spcAft>
                          <a:spcPts val="0"/>
                        </a:spcAft>
                        <a:buFont typeface="Arial" panose="020B0604020202020204" pitchFamily="34" charset="0"/>
                        <a:buNone/>
                      </a:pPr>
                      <a:endParaRPr lang="en-GB" sz="1100" b="1" dirty="0">
                        <a:effectLst/>
                        <a:latin typeface="Calibri" panose="020F0502020204030204" pitchFamily="34" charset="0"/>
                        <a:ea typeface="Calibri" panose="020F0502020204030204" pitchFamily="34" charset="0"/>
                        <a:cs typeface="Calibri" panose="020F0502020204030204" pitchFamily="34" charset="0"/>
                      </a:endParaRPr>
                    </a:p>
                    <a:p>
                      <a:pPr marL="0" indent="0" algn="l">
                        <a:lnSpc>
                          <a:spcPct val="107000"/>
                        </a:lnSpc>
                        <a:spcAft>
                          <a:spcPts val="0"/>
                        </a:spcAft>
                        <a:buFont typeface="Arial" panose="020B0604020202020204" pitchFamily="34" charset="0"/>
                        <a:buNone/>
                      </a:pPr>
                      <a:r>
                        <a:rPr lang="en-GB" sz="1100" b="1" dirty="0">
                          <a:effectLst/>
                          <a:latin typeface="Calibri" panose="020F0502020204030204" pitchFamily="34" charset="0"/>
                          <a:ea typeface="Calibri" panose="020F0502020204030204" pitchFamily="34" charset="0"/>
                          <a:cs typeface="Calibri" panose="020F0502020204030204" pitchFamily="34" charset="0"/>
                        </a:rPr>
                        <a:t>Recording: (1,5)</a:t>
                      </a:r>
                    </a:p>
                    <a:p>
                      <a:pPr marL="171450" indent="-171450" algn="l">
                        <a:lnSpc>
                          <a:spcPct val="107000"/>
                        </a:lnSpc>
                        <a:spcAft>
                          <a:spcPts val="0"/>
                        </a:spcAft>
                        <a:buFont typeface="Arial" panose="020B0604020202020204" pitchFamily="34" charset="0"/>
                        <a:buChar char="•"/>
                      </a:pPr>
                      <a:r>
                        <a:rPr lang="en-GB" sz="1000" b="0" dirty="0">
                          <a:effectLst/>
                          <a:latin typeface="Calibri" panose="020F0502020204030204" pitchFamily="34" charset="0"/>
                          <a:ea typeface="Calibri" panose="020F0502020204030204" pitchFamily="34" charset="0"/>
                          <a:cs typeface="Calibri" panose="020F0502020204030204" pitchFamily="34" charset="0"/>
                        </a:rPr>
                        <a:t>Fluid recording with great foot and arm movements shown and change in facial movement evident (Blinking, smile etc.)</a:t>
                      </a:r>
                    </a:p>
                    <a:p>
                      <a:pPr marL="0" indent="0" algn="l">
                        <a:lnSpc>
                          <a:spcPct val="107000"/>
                        </a:lnSpc>
                        <a:spcAft>
                          <a:spcPts val="0"/>
                        </a:spcAft>
                        <a:buFont typeface="Arial" panose="020B0604020202020204" pitchFamily="34" charset="0"/>
                        <a:buNone/>
                      </a:pPr>
                      <a:endParaRPr lang="en-GB" sz="1100" b="1" dirty="0">
                        <a:effectLst/>
                        <a:latin typeface="Calibri" panose="020F0502020204030204" pitchFamily="34" charset="0"/>
                        <a:ea typeface="Calibri" panose="020F0502020204030204" pitchFamily="34" charset="0"/>
                        <a:cs typeface="Calibri" panose="020F0502020204030204" pitchFamily="34" charset="0"/>
                      </a:endParaRPr>
                    </a:p>
                    <a:p>
                      <a:pPr marL="0" indent="0" algn="l">
                        <a:lnSpc>
                          <a:spcPct val="107000"/>
                        </a:lnSpc>
                        <a:spcAft>
                          <a:spcPts val="0"/>
                        </a:spcAft>
                        <a:buFont typeface="Arial" panose="020B0604020202020204" pitchFamily="34" charset="0"/>
                        <a:buNone/>
                      </a:pPr>
                      <a:r>
                        <a:rPr lang="en-GB" sz="1100" b="1" dirty="0">
                          <a:effectLst/>
                          <a:latin typeface="Calibri" panose="020F0502020204030204" pitchFamily="34" charset="0"/>
                          <a:ea typeface="Calibri" panose="020F0502020204030204" pitchFamily="34" charset="0"/>
                          <a:cs typeface="Calibri" panose="020F0502020204030204" pitchFamily="34" charset="0"/>
                        </a:rPr>
                        <a:t>Editing: (5)</a:t>
                      </a:r>
                    </a:p>
                    <a:p>
                      <a:pPr marL="171450" indent="-171450" algn="l">
                        <a:lnSpc>
                          <a:spcPct val="107000"/>
                        </a:lnSpc>
                        <a:spcAft>
                          <a:spcPts val="0"/>
                        </a:spcAft>
                        <a:buFont typeface="Arial" panose="020B0604020202020204" pitchFamily="34" charset="0"/>
                        <a:buChar char="•"/>
                      </a:pPr>
                      <a:r>
                        <a:rPr lang="en-GB" sz="1000" b="0" dirty="0">
                          <a:effectLst/>
                          <a:latin typeface="Calibri" panose="020F0502020204030204" pitchFamily="34" charset="0"/>
                          <a:ea typeface="Calibri" panose="020F0502020204030204" pitchFamily="34" charset="0"/>
                          <a:cs typeface="Calibri" panose="020F0502020204030204" pitchFamily="34" charset="0"/>
                        </a:rPr>
                        <a:t>Evidence of play with editing tools with a variety of different effects.</a:t>
                      </a:r>
                    </a:p>
                    <a:p>
                      <a:pPr marL="171450" indent="-171450" algn="l">
                        <a:lnSpc>
                          <a:spcPct val="107000"/>
                        </a:lnSpc>
                        <a:spcAft>
                          <a:spcPts val="0"/>
                        </a:spcAft>
                        <a:buFont typeface="Arial" panose="020B0604020202020204" pitchFamily="34" charset="0"/>
                        <a:buChar char="•"/>
                      </a:pPr>
                      <a:r>
                        <a:rPr lang="en-GB" sz="1000" b="0" dirty="0">
                          <a:effectLst/>
                          <a:latin typeface="Calibri" panose="020F0502020204030204" pitchFamily="34" charset="0"/>
                          <a:ea typeface="Calibri" panose="020F0502020204030204" pitchFamily="34" charset="0"/>
                          <a:cs typeface="Calibri" panose="020F0502020204030204" pitchFamily="34" charset="0"/>
                        </a:rPr>
                        <a:t>Removal of the </a:t>
                      </a:r>
                      <a:r>
                        <a:rPr lang="en-GB" sz="1000" b="0" dirty="0" err="1">
                          <a:effectLst/>
                          <a:latin typeface="Calibri" panose="020F0502020204030204" pitchFamily="34" charset="0"/>
                          <a:ea typeface="Calibri" panose="020F0502020204030204" pitchFamily="34" charset="0"/>
                          <a:cs typeface="Calibri" panose="020F0502020204030204" pitchFamily="34" charset="0"/>
                        </a:rPr>
                        <a:t>InShot</a:t>
                      </a:r>
                      <a:r>
                        <a:rPr lang="en-GB" sz="1000" b="0" dirty="0">
                          <a:effectLst/>
                          <a:latin typeface="Calibri" panose="020F0502020204030204" pitchFamily="34" charset="0"/>
                          <a:ea typeface="Calibri" panose="020F0502020204030204" pitchFamily="34" charset="0"/>
                          <a:cs typeface="Calibri" panose="020F0502020204030204" pitchFamily="34" charset="0"/>
                        </a:rPr>
                        <a:t> logo from the corner of video.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800" b="1" dirty="0">
                          <a:effectLst/>
                          <a:latin typeface="Calibri Light" panose="020F0302020204030204" pitchFamily="34" charset="0"/>
                          <a:ea typeface="Calibri" panose="020F0502020204030204" pitchFamily="34" charset="0"/>
                          <a:cs typeface="Times New Roman" panose="02020603050405020304" pitchFamily="18" charset="0"/>
                        </a:rPr>
                        <a:t>Success Criteria:  </a:t>
                      </a:r>
                    </a:p>
                    <a:p>
                      <a:pPr algn="l">
                        <a:lnSpc>
                          <a:spcPct val="107000"/>
                        </a:lnSpc>
                        <a:spcAft>
                          <a:spcPts val="0"/>
                        </a:spcAft>
                      </a:pPr>
                      <a:endParaRPr lang="en-IE" sz="11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Font typeface="Arial" panose="020B0604020202020204" pitchFamily="34" charset="0"/>
                        <a:buNone/>
                      </a:pPr>
                      <a:r>
                        <a:rPr lang="en-IE" sz="1100" b="1" dirty="0">
                          <a:effectLst/>
                          <a:latin typeface="Calibri" panose="020F0502020204030204" pitchFamily="34" charset="0"/>
                          <a:ea typeface="Calibri" panose="020F0502020204030204" pitchFamily="34" charset="0"/>
                          <a:cs typeface="Times New Roman" panose="02020603050405020304" pitchFamily="18" charset="0"/>
                        </a:rPr>
                        <a:t>Review: (1,3)</a:t>
                      </a:r>
                    </a:p>
                    <a:p>
                      <a:pPr marL="171450" indent="-171450" algn="l">
                        <a:lnSpc>
                          <a:spcPct val="107000"/>
                        </a:lnSpc>
                        <a:spcAft>
                          <a:spcPts val="0"/>
                        </a:spcAft>
                        <a:buFont typeface="Arial" panose="020B0604020202020204" pitchFamily="34" charset="0"/>
                        <a:buChar char="•"/>
                      </a:pPr>
                      <a:r>
                        <a:rPr lang="en-IE" sz="1000" b="0" dirty="0">
                          <a:effectLst/>
                          <a:latin typeface="Calibri" panose="020F0502020204030204" pitchFamily="34" charset="0"/>
                          <a:ea typeface="Calibri" panose="020F0502020204030204" pitchFamily="34" charset="0"/>
                          <a:cs typeface="Times New Roman" panose="02020603050405020304" pitchFamily="18" charset="0"/>
                        </a:rPr>
                        <a:t>Students answer handouts and give wordy and explanative answers.</a:t>
                      </a:r>
                    </a:p>
                    <a:p>
                      <a:pPr marL="171450" indent="-171450" algn="l">
                        <a:lnSpc>
                          <a:spcPct val="107000"/>
                        </a:lnSpc>
                        <a:spcAft>
                          <a:spcPts val="0"/>
                        </a:spcAft>
                        <a:buFont typeface="Arial" panose="020B0604020202020204" pitchFamily="34" charset="0"/>
                        <a:buChar char="•"/>
                      </a:pPr>
                      <a:r>
                        <a:rPr lang="en-IE" sz="1000" b="0" dirty="0">
                          <a:effectLst/>
                          <a:latin typeface="Calibri" panose="020F0502020204030204" pitchFamily="34" charset="0"/>
                          <a:ea typeface="Calibri" panose="020F0502020204030204" pitchFamily="34" charset="0"/>
                          <a:cs typeface="Times New Roman" panose="02020603050405020304" pitchFamily="18" charset="0"/>
                        </a:rPr>
                        <a:t>Students are able to give critical feedback on other group work as well as their own. They are able to identify areas of self improvement.</a:t>
                      </a:r>
                    </a:p>
                    <a:p>
                      <a:pPr marL="171450" indent="-171450" algn="l">
                        <a:lnSpc>
                          <a:spcPct val="107000"/>
                        </a:lnSpc>
                        <a:spcAft>
                          <a:spcPts val="0"/>
                        </a:spcAft>
                        <a:buFont typeface="Arial" panose="020B0604020202020204" pitchFamily="34" charset="0"/>
                        <a:buChar char="•"/>
                      </a:pPr>
                      <a:r>
                        <a:rPr lang="en-IE" sz="1000" b="0" dirty="0">
                          <a:effectLst/>
                          <a:latin typeface="Calibri" panose="020F0502020204030204" pitchFamily="34" charset="0"/>
                          <a:ea typeface="Calibri" panose="020F0502020204030204" pitchFamily="34" charset="0"/>
                          <a:cs typeface="Times New Roman" panose="02020603050405020304" pitchFamily="18" charset="0"/>
                        </a:rPr>
                        <a:t>Students are able to present and explain the meaning and inspiration behind their stop motions through a collective artist statement I will have them work on as an intro to their stop motions.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058326"/>
                  </a:ext>
                </a:extLst>
              </a:tr>
            </a:tbl>
          </a:graphicData>
        </a:graphic>
      </p:graphicFrame>
    </p:spTree>
    <p:extLst>
      <p:ext uri="{BB962C8B-B14F-4D97-AF65-F5344CB8AC3E}">
        <p14:creationId xmlns:p14="http://schemas.microsoft.com/office/powerpoint/2010/main" val="33999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5398" y="43498"/>
            <a:ext cx="8455386" cy="564355"/>
          </a:xfrm>
        </p:spPr>
        <p:txBody>
          <a:bodyPr/>
          <a:lstStyle/>
          <a:p>
            <a:r>
              <a:rPr lang="en-US" dirty="0"/>
              <a:t>Subject matter/theme</a:t>
            </a:r>
          </a:p>
        </p:txBody>
      </p:sp>
      <p:sp>
        <p:nvSpPr>
          <p:cNvPr id="8" name="Text Placeholder 7"/>
          <p:cNvSpPr>
            <a:spLocks noGrp="1"/>
          </p:cNvSpPr>
          <p:nvPr>
            <p:ph type="body" sz="half" idx="2"/>
          </p:nvPr>
        </p:nvSpPr>
        <p:spPr>
          <a:xfrm>
            <a:off x="6743445" y="2432309"/>
            <a:ext cx="2515211" cy="2671873"/>
          </a:xfrm>
        </p:spPr>
        <p:txBody>
          <a:bodyPr>
            <a:normAutofit fontScale="62500" lnSpcReduction="20000"/>
          </a:bodyPr>
          <a:lstStyle/>
          <a:p>
            <a:r>
              <a:rPr lang="en-US" sz="1600" dirty="0"/>
              <a:t>Relevant links:</a:t>
            </a:r>
            <a:endParaRPr lang="en-US" sz="1400" u="sng" dirty="0"/>
          </a:p>
          <a:p>
            <a:r>
              <a:rPr lang="en-US" sz="1600" b="0" u="sng" dirty="0"/>
              <a:t>Habitat Destruction Animation. If roles were reversed</a:t>
            </a:r>
          </a:p>
          <a:p>
            <a:r>
              <a:rPr lang="en-US" sz="1600" b="0" u="sng" dirty="0">
                <a:hlinkClick r:id="rId2"/>
              </a:rPr>
              <a:t>https://youtu.be/p7LDk4D3Q3U</a:t>
            </a:r>
            <a:endParaRPr lang="en-US" sz="1600" b="0" u="sng" dirty="0"/>
          </a:p>
          <a:p>
            <a:endParaRPr lang="en-US" sz="1600" b="0" u="sng" dirty="0"/>
          </a:p>
          <a:p>
            <a:endParaRPr lang="en-US" sz="1600" b="0" u="sng" dirty="0"/>
          </a:p>
          <a:p>
            <a:r>
              <a:rPr lang="en-US" sz="1600" b="0" u="sng" dirty="0"/>
              <a:t>The Global Impacts of habitat destruction</a:t>
            </a:r>
          </a:p>
          <a:p>
            <a:r>
              <a:rPr lang="en-US" sz="1600" b="0" u="sng" dirty="0">
                <a:hlinkClick r:id="rId3"/>
              </a:rPr>
              <a:t>https://news.nationalgeographic.org/the-global-impacts-of-habitat-destruction/</a:t>
            </a:r>
            <a:endParaRPr lang="en-US" sz="1600" b="0" u="sng" dirty="0"/>
          </a:p>
          <a:p>
            <a:endParaRPr lang="en-US" sz="1600" b="0" u="sng" dirty="0"/>
          </a:p>
          <a:p>
            <a:r>
              <a:rPr lang="en-US" sz="1600" b="0" u="sng" dirty="0">
                <a:hlinkClick r:id="rId4"/>
              </a:rPr>
              <a:t>https://youtu.be/Ic-J6hcSKa8</a:t>
            </a:r>
            <a:endParaRPr lang="en-US" sz="1600" b="0" u="sng" dirty="0"/>
          </a:p>
          <a:p>
            <a:endParaRPr lang="en-US" sz="1600" b="0" u="sng" dirty="0"/>
          </a:p>
          <a:p>
            <a:r>
              <a:rPr lang="en-US" sz="1600" b="0" u="sng" dirty="0"/>
              <a:t>Clay stop motion on oceans?</a:t>
            </a:r>
          </a:p>
          <a:p>
            <a:r>
              <a:rPr lang="en-IE" sz="1600" b="0" u="sng" dirty="0">
                <a:hlinkClick r:id="rId5"/>
              </a:rPr>
              <a:t>https://youtu.be/WKbcE3sKcJE</a:t>
            </a:r>
            <a:endParaRPr lang="en-US" sz="1600" b="0" u="sng" dirty="0"/>
          </a:p>
          <a:p>
            <a:endParaRPr lang="en-US" sz="1600" b="0" u="sng" dirty="0"/>
          </a:p>
          <a:p>
            <a:r>
              <a:rPr lang="en-US" sz="1600" b="0" u="sng" dirty="0"/>
              <a:t>Stop motion introduction:</a:t>
            </a:r>
          </a:p>
          <a:p>
            <a:r>
              <a:rPr lang="en-US" sz="1600" b="0" u="sng" dirty="0">
                <a:hlinkClick r:id="rId6"/>
              </a:rPr>
              <a:t>https://youtu.be/61at-L3auWU</a:t>
            </a:r>
            <a:endParaRPr lang="en-US" sz="1600" b="0" u="sng" dirty="0"/>
          </a:p>
          <a:p>
            <a:endParaRPr lang="en-US" u="sng" dirty="0"/>
          </a:p>
          <a:p>
            <a:endParaRPr lang="en-US" u="sng" dirty="0"/>
          </a:p>
          <a:p>
            <a:endParaRPr lang="en-US" u="sng" dirty="0"/>
          </a:p>
        </p:txBody>
      </p:sp>
      <p:sp>
        <p:nvSpPr>
          <p:cNvPr id="5" name="Footer Placeholder 4"/>
          <p:cNvSpPr>
            <a:spLocks noGrp="1"/>
          </p:cNvSpPr>
          <p:nvPr>
            <p:ph type="ftr" sz="quarter" idx="11"/>
          </p:nvPr>
        </p:nvSpPr>
        <p:spPr>
          <a:xfrm>
            <a:off x="1431400" y="6405942"/>
            <a:ext cx="6134565" cy="365125"/>
          </a:xfrm>
        </p:spPr>
        <p:txBody>
          <a:bodyPr/>
          <a:lstStyle/>
          <a:p>
            <a:r>
              <a:rPr lang="en-US" dirty="0"/>
              <a:t>Professional Master of Education Art and Design with Digital Media</a:t>
            </a:r>
          </a:p>
        </p:txBody>
      </p:sp>
      <p:sp>
        <p:nvSpPr>
          <p:cNvPr id="6" name="Slide Number Placeholder 5"/>
          <p:cNvSpPr>
            <a:spLocks noGrp="1"/>
          </p:cNvSpPr>
          <p:nvPr>
            <p:ph type="sldNum" sz="quarter" idx="12"/>
          </p:nvPr>
        </p:nvSpPr>
        <p:spPr/>
        <p:txBody>
          <a:bodyPr/>
          <a:lstStyle/>
          <a:p>
            <a:fld id="{927D7F31-1A5F-9B4E-99A9-66A785DFD0EA}" type="slidenum">
              <a:rPr lang="en-US" smtClean="0"/>
              <a:pPr/>
              <a:t>2</a:t>
            </a:fld>
            <a:endParaRPr lang="en-US" dirty="0"/>
          </a:p>
        </p:txBody>
      </p:sp>
      <p:sp>
        <p:nvSpPr>
          <p:cNvPr id="9" name="Text Placeholder 8"/>
          <p:cNvSpPr>
            <a:spLocks noGrp="1"/>
          </p:cNvSpPr>
          <p:nvPr>
            <p:ph type="body" sz="quarter" idx="13"/>
          </p:nvPr>
        </p:nvSpPr>
        <p:spPr>
          <a:xfrm>
            <a:off x="0" y="1979205"/>
            <a:ext cx="6892675" cy="3190368"/>
          </a:xfrm>
        </p:spPr>
        <p:txBody>
          <a:bodyPr>
            <a:normAutofit fontScale="25000" lnSpcReduction="20000"/>
          </a:bodyPr>
          <a:lstStyle/>
          <a:p>
            <a:r>
              <a:rPr lang="en-US" sz="4400" dirty="0"/>
              <a:t>Describe the subject matter/theme</a:t>
            </a:r>
          </a:p>
          <a:p>
            <a:pPr marL="0" indent="0">
              <a:buNone/>
            </a:pPr>
            <a:r>
              <a:rPr lang="en-GB" sz="4400" b="0" dirty="0"/>
              <a:t>Habitat loss is one of the leading causes of animal species extinction today and most of it is caused by human activity.</a:t>
            </a:r>
          </a:p>
          <a:p>
            <a:pPr marL="0" indent="0">
              <a:buNone/>
            </a:pPr>
            <a:r>
              <a:rPr lang="en-GB" sz="4400" b="0" dirty="0"/>
              <a:t>Human beings have developed processes like farming, grazing, mining and urbanisation to allow for communities to expand and thrive. </a:t>
            </a:r>
          </a:p>
          <a:p>
            <a:pPr marL="0" indent="0">
              <a:buNone/>
            </a:pPr>
            <a:r>
              <a:rPr lang="en-GB" sz="4400" b="0" dirty="0"/>
              <a:t>But these activities have also resulted in large portions of natural environments being cleared. In forest ecosystems, this has had a negative impact on around 80% of the plant and animal species that call these ecosystems home. </a:t>
            </a:r>
            <a:endParaRPr lang="en-US" sz="4400" b="0" dirty="0"/>
          </a:p>
          <a:p>
            <a:pPr marL="0" indent="0">
              <a:buNone/>
            </a:pPr>
            <a:r>
              <a:rPr lang="en-US" sz="4400" b="0" dirty="0"/>
              <a:t>World Habitat Day falls on the 5</a:t>
            </a:r>
            <a:r>
              <a:rPr lang="en-US" sz="4400" b="0" baseline="30000" dirty="0"/>
              <a:t>th</a:t>
            </a:r>
            <a:r>
              <a:rPr lang="en-US" sz="4400" b="0" dirty="0"/>
              <a:t> of October so Habitat as a topic for this UOL seems appropriate given the start date for placement falling on the 7</a:t>
            </a:r>
            <a:r>
              <a:rPr lang="en-US" sz="4400" b="0" baseline="30000" dirty="0"/>
              <a:t>th</a:t>
            </a:r>
            <a:r>
              <a:rPr lang="en-US" sz="4400" b="0" dirty="0"/>
              <a:t> of October.</a:t>
            </a:r>
          </a:p>
          <a:p>
            <a:pPr marL="0" indent="0">
              <a:buNone/>
            </a:pPr>
            <a:r>
              <a:rPr lang="en-GB" sz="4400" b="0" dirty="0"/>
              <a:t>A habitat is a place where an organism makes its home and meets all the environmental conditions it needs to survive. It provides everything an animal needs to find food, select a mate, and reproduce. But what happens when we interfere with these habitats?</a:t>
            </a:r>
          </a:p>
          <a:p>
            <a:endParaRPr lang="en-GB" sz="4400" b="0" dirty="0"/>
          </a:p>
          <a:p>
            <a:pPr marL="0" indent="0">
              <a:buNone/>
            </a:pPr>
            <a:r>
              <a:rPr lang="en-GB" sz="4400" b="0" dirty="0"/>
              <a:t>Habitats are often destroyed by human activities such as urbanization, wildfires like those in Australia, and oil spills in lakes. Habitat destruction, or habitat loss, occurs when natural environments are altered or removed, making them unsuitable for the species that live there. This is primarily caused by deforestation, urbanization, agriculture, mining, and pollution. These actions lead to a decline in biodiversity and can result in species extinction.</a:t>
            </a:r>
          </a:p>
          <a:p>
            <a:endParaRPr lang="en-GB" sz="4400" b="0" dirty="0"/>
          </a:p>
          <a:p>
            <a:pPr marL="0" indent="0">
              <a:buNone/>
            </a:pPr>
            <a:r>
              <a:rPr lang="en-GB" sz="4400" b="0" dirty="0"/>
              <a:t>To explore this issue, I will create groups of three students and ask them to research events where habitats and animals have been displaced due to human activity. Each group will create a scene based on a researched event and make a stop-motion video using editing tools and the </a:t>
            </a:r>
            <a:r>
              <a:rPr lang="en-GB" sz="4400" b="0" dirty="0" err="1"/>
              <a:t>Inshot</a:t>
            </a:r>
            <a:r>
              <a:rPr lang="en-GB" sz="4400" b="0" dirty="0"/>
              <a:t> stop-motion app. They will create characters (dough characters) that resemble the actual animals involved in these tragedies, reform them, and video them in motion as fluidly as possible  with influence from Richard Webbers videos. The characters will tell a story of the devastating impact humans are having on their environment.</a:t>
            </a:r>
            <a:endParaRPr lang="en-US" sz="4400" b="0" dirty="0"/>
          </a:p>
          <a:p>
            <a:pPr marL="0" indent="0">
              <a:buNone/>
            </a:pPr>
            <a:r>
              <a:rPr lang="en-US" sz="4400" b="0" dirty="0"/>
              <a:t>Students need to realize 3 stages before planning their storyboards. I want them to identify and remake these 3 stages for each stop motion:</a:t>
            </a:r>
          </a:p>
          <a:p>
            <a:pPr marL="342900" indent="-342900">
              <a:buAutoNum type="arabicParenR"/>
            </a:pPr>
            <a:r>
              <a:rPr lang="en-US" sz="4400" b="0" dirty="0"/>
              <a:t>Before (Happy and healthy habitat)</a:t>
            </a:r>
          </a:p>
          <a:p>
            <a:pPr marL="342900" indent="-342900">
              <a:buAutoNum type="arabicParenR"/>
            </a:pPr>
            <a:r>
              <a:rPr lang="en-US" sz="4400" b="0" dirty="0"/>
              <a:t>Big event (Human Destruction)</a:t>
            </a:r>
          </a:p>
          <a:p>
            <a:pPr marL="342900" indent="-342900">
              <a:buAutoNum type="arabicParenR"/>
            </a:pPr>
            <a:r>
              <a:rPr lang="en-US" sz="4400" b="0" dirty="0"/>
              <a:t>Post Habitat remains and realization</a:t>
            </a:r>
            <a:endParaRPr lang="en-GB" sz="4400" b="0" dirty="0"/>
          </a:p>
        </p:txBody>
      </p:sp>
      <p:sp>
        <p:nvSpPr>
          <p:cNvPr id="10" name="TextBox 9">
            <a:extLst>
              <a:ext uri="{FF2B5EF4-FFF2-40B4-BE49-F238E27FC236}">
                <a16:creationId xmlns:a16="http://schemas.microsoft.com/office/drawing/2014/main" id="{48B01A42-6C74-28D2-F9B4-F6DC2E685780}"/>
              </a:ext>
            </a:extLst>
          </p:cNvPr>
          <p:cNvSpPr txBox="1"/>
          <p:nvPr/>
        </p:nvSpPr>
        <p:spPr>
          <a:xfrm>
            <a:off x="7950526" y="2982724"/>
            <a:ext cx="2616260" cy="446276"/>
          </a:xfrm>
          <a:prstGeom prst="rect">
            <a:avLst/>
          </a:prstGeom>
          <a:noFill/>
        </p:spPr>
        <p:txBody>
          <a:bodyPr wrap="square">
            <a:spAutoFit/>
          </a:bodyPr>
          <a:lstStyle/>
          <a:p>
            <a:endParaRPr lang="en-IE" sz="1100" b="1" u="sng" dirty="0">
              <a:solidFill>
                <a:schemeClr val="accent1"/>
              </a:solidFill>
            </a:endParaRPr>
          </a:p>
          <a:p>
            <a:endParaRPr lang="en-IE" sz="1200" b="1" u="sng" dirty="0">
              <a:solidFill>
                <a:schemeClr val="accent1"/>
              </a:solidFill>
            </a:endParaRPr>
          </a:p>
        </p:txBody>
      </p:sp>
      <p:pic>
        <p:nvPicPr>
          <p:cNvPr id="12" name="Picture Placeholder 11">
            <a:extLst>
              <a:ext uri="{FF2B5EF4-FFF2-40B4-BE49-F238E27FC236}">
                <a16:creationId xmlns:a16="http://schemas.microsoft.com/office/drawing/2014/main" id="{CB9C732F-5573-B3AA-4015-09C4EBB551EE}"/>
              </a:ext>
            </a:extLst>
          </p:cNvPr>
          <p:cNvPicPr>
            <a:picLocks noGrp="1" noChangeAspect="1"/>
          </p:cNvPicPr>
          <p:nvPr>
            <p:ph type="pic" sz="quarter" idx="14"/>
          </p:nvPr>
        </p:nvPicPr>
        <p:blipFill>
          <a:blip r:embed="rId7"/>
          <a:srcRect l="228" r="228"/>
          <a:stretch>
            <a:fillRect/>
          </a:stretch>
        </p:blipFill>
        <p:spPr>
          <a:xfrm>
            <a:off x="549712" y="475376"/>
            <a:ext cx="2133952" cy="1503829"/>
          </a:xfrm>
          <a:prstGeom prst="rect">
            <a:avLst/>
          </a:prstGeom>
        </p:spPr>
      </p:pic>
      <p:pic>
        <p:nvPicPr>
          <p:cNvPr id="13" name="Picture Placeholder 12">
            <a:extLst>
              <a:ext uri="{FF2B5EF4-FFF2-40B4-BE49-F238E27FC236}">
                <a16:creationId xmlns:a16="http://schemas.microsoft.com/office/drawing/2014/main" id="{736B21BE-8CDC-860A-78E6-F2C5E3663319}"/>
              </a:ext>
            </a:extLst>
          </p:cNvPr>
          <p:cNvPicPr>
            <a:picLocks noGrp="1" noChangeAspect="1"/>
          </p:cNvPicPr>
          <p:nvPr>
            <p:ph type="pic" sz="quarter" idx="15"/>
          </p:nvPr>
        </p:nvPicPr>
        <p:blipFill>
          <a:blip r:embed="rId8"/>
          <a:srcRect l="12934" r="12934"/>
          <a:stretch>
            <a:fillRect/>
          </a:stretch>
        </p:blipFill>
        <p:spPr>
          <a:xfrm>
            <a:off x="3505023" y="477408"/>
            <a:ext cx="2133953" cy="1504194"/>
          </a:xfrm>
          <a:prstGeom prst="rect">
            <a:avLst/>
          </a:prstGeom>
        </p:spPr>
      </p:pic>
      <p:pic>
        <p:nvPicPr>
          <p:cNvPr id="14" name="Picture 13">
            <a:extLst>
              <a:ext uri="{FF2B5EF4-FFF2-40B4-BE49-F238E27FC236}">
                <a16:creationId xmlns:a16="http://schemas.microsoft.com/office/drawing/2014/main" id="{0AED6003-6C08-D7E1-CBD7-5CBEEF97CE3C}"/>
              </a:ext>
            </a:extLst>
          </p:cNvPr>
          <p:cNvPicPr>
            <a:picLocks noChangeAspect="1"/>
          </p:cNvPicPr>
          <p:nvPr/>
        </p:nvPicPr>
        <p:blipFill>
          <a:blip r:embed="rId9"/>
          <a:stretch>
            <a:fillRect/>
          </a:stretch>
        </p:blipFill>
        <p:spPr>
          <a:xfrm>
            <a:off x="6316965" y="461709"/>
            <a:ext cx="2277323" cy="15038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9321" y="2114828"/>
            <a:ext cx="4146479" cy="3867159"/>
          </a:xfrm>
        </p:spPr>
        <p:txBody>
          <a:bodyPr>
            <a:normAutofit/>
          </a:bodyPr>
          <a:lstStyle/>
          <a:p>
            <a:pPr marL="0" indent="0">
              <a:buNone/>
            </a:pPr>
            <a:r>
              <a:rPr lang="en-GB" b="1" u="sng" dirty="0"/>
              <a:t>Critical and Visual Language</a:t>
            </a:r>
          </a:p>
          <a:p>
            <a:pPr marL="0" indent="0">
              <a:buNone/>
            </a:pPr>
            <a:r>
              <a:rPr lang="en-GB" sz="1100" b="1" dirty="0"/>
              <a:t>3.2</a:t>
            </a:r>
            <a:r>
              <a:rPr lang="en-GB" sz="1100" dirty="0"/>
              <a:t> use critical and visual language to explain their own designs and those of others.</a:t>
            </a:r>
          </a:p>
          <a:p>
            <a:pPr marL="0" indent="0">
              <a:buNone/>
            </a:pPr>
            <a:r>
              <a:rPr lang="en-IE" sz="1100" b="1" u="sng" dirty="0"/>
              <a:t>Drawing</a:t>
            </a:r>
          </a:p>
          <a:p>
            <a:pPr marL="0" indent="0">
              <a:buNone/>
            </a:pPr>
            <a:r>
              <a:rPr lang="en-GB" sz="1100" b="1" dirty="0"/>
              <a:t>3.6</a:t>
            </a:r>
            <a:r>
              <a:rPr lang="en-GB" sz="1100" dirty="0"/>
              <a:t> design a final work based on their drawings.</a:t>
            </a:r>
          </a:p>
          <a:p>
            <a:pPr marL="0" indent="0">
              <a:buNone/>
            </a:pPr>
            <a:r>
              <a:rPr lang="en-GB" sz="1100" b="1" u="sng" dirty="0"/>
              <a:t>Visual Culture and Appreciation</a:t>
            </a:r>
          </a:p>
          <a:p>
            <a:pPr marL="0" indent="0">
              <a:buNone/>
            </a:pPr>
            <a:r>
              <a:rPr lang="en-GB" sz="1100" b="1" dirty="0"/>
              <a:t>3.8</a:t>
            </a:r>
            <a:r>
              <a:rPr lang="en-GB" sz="1100" dirty="0"/>
              <a:t> discuss historical and contemporary design practices.</a:t>
            </a:r>
          </a:p>
          <a:p>
            <a:pPr marL="0" indent="0">
              <a:buNone/>
            </a:pPr>
            <a:r>
              <a:rPr lang="en-GB" sz="1100" b="1" u="sng" dirty="0"/>
              <a:t>Art Elements and Design Principles</a:t>
            </a:r>
          </a:p>
          <a:p>
            <a:pPr marL="0" indent="0">
              <a:buNone/>
            </a:pPr>
            <a:r>
              <a:rPr lang="en-GB" sz="1100" b="1" dirty="0"/>
              <a:t>3.12</a:t>
            </a:r>
            <a:r>
              <a:rPr lang="en-GB" sz="1100" dirty="0"/>
              <a:t> assess their own and others’ design</a:t>
            </a:r>
          </a:p>
          <a:p>
            <a:pPr marL="0" indent="0">
              <a:buNone/>
            </a:pPr>
            <a:r>
              <a:rPr lang="en-GB" sz="1100" dirty="0"/>
              <a:t>work using their knowledge of art</a:t>
            </a:r>
          </a:p>
          <a:p>
            <a:pPr marL="0" indent="0">
              <a:buNone/>
            </a:pPr>
            <a:r>
              <a:rPr lang="en-GB" sz="1100" dirty="0"/>
              <a:t>elements and design principles.</a:t>
            </a:r>
          </a:p>
          <a:p>
            <a:pPr marL="0" indent="0">
              <a:buNone/>
            </a:pPr>
            <a:r>
              <a:rPr lang="en-GB" sz="1100" b="1" u="sng" dirty="0"/>
              <a:t>Media</a:t>
            </a:r>
          </a:p>
          <a:p>
            <a:pPr marL="0" indent="0">
              <a:buNone/>
            </a:pPr>
            <a:r>
              <a:rPr lang="en-GB" sz="1100" b="1" dirty="0"/>
              <a:t>3.14 </a:t>
            </a:r>
            <a:r>
              <a:rPr lang="en-GB" sz="1100" dirty="0"/>
              <a:t>utilise media in their own design</a:t>
            </a:r>
          </a:p>
          <a:p>
            <a:pPr marL="0" indent="0">
              <a:buNone/>
            </a:pPr>
            <a:r>
              <a:rPr lang="en-GB" sz="1100" dirty="0"/>
              <a:t>work based on a design brief.</a:t>
            </a:r>
            <a:endParaRPr lang="en-IE" sz="1100" dirty="0"/>
          </a:p>
        </p:txBody>
      </p:sp>
      <p:sp>
        <p:nvSpPr>
          <p:cNvPr id="4" name="Content Placeholder 3"/>
          <p:cNvSpPr>
            <a:spLocks noGrp="1"/>
          </p:cNvSpPr>
          <p:nvPr>
            <p:ph sz="half" idx="2"/>
          </p:nvPr>
        </p:nvSpPr>
        <p:spPr>
          <a:xfrm>
            <a:off x="4648200" y="2264942"/>
            <a:ext cx="4038600" cy="3410256"/>
          </a:xfrm>
        </p:spPr>
        <p:txBody>
          <a:bodyPr>
            <a:noAutofit/>
          </a:bodyPr>
          <a:lstStyle/>
          <a:p>
            <a:r>
              <a:rPr lang="en-GB" b="1" dirty="0"/>
              <a:t>3.2</a:t>
            </a:r>
            <a:r>
              <a:rPr lang="en-GB" dirty="0"/>
              <a:t> </a:t>
            </a:r>
            <a:r>
              <a:rPr lang="en-GB" sz="1050" dirty="0"/>
              <a:t>Through regular critiques I hope to assess the descriptive language used by my students to describe their own and peer work. </a:t>
            </a:r>
          </a:p>
          <a:p>
            <a:r>
              <a:rPr lang="en-GB" sz="1050" dirty="0"/>
              <a:t>I will be looking for evidence that within groups all members can justify each others reasons for certain developments in their work.</a:t>
            </a:r>
          </a:p>
          <a:p>
            <a:r>
              <a:rPr lang="en-GB" b="1" dirty="0"/>
              <a:t>3.6</a:t>
            </a:r>
            <a:r>
              <a:rPr lang="en-GB" sz="1050" dirty="0"/>
              <a:t> Evidence of a process of development with resemblance shown throughout sketches in a notebook to create the storyboards and scenic backgrounds. Evidence of annotations and self-directed realizations.</a:t>
            </a:r>
          </a:p>
          <a:p>
            <a:r>
              <a:rPr lang="en-GB" sz="1050" dirty="0"/>
              <a:t>Final stop motion video reflects pre-planned storyboards.</a:t>
            </a:r>
          </a:p>
          <a:p>
            <a:r>
              <a:rPr lang="en-GB" b="1" dirty="0"/>
              <a:t>3.8</a:t>
            </a:r>
            <a:r>
              <a:rPr lang="en-GB" sz="1050" b="1" dirty="0"/>
              <a:t> </a:t>
            </a:r>
            <a:r>
              <a:rPr lang="en-GB" sz="1050" dirty="0"/>
              <a:t>Reference to inspirational artists and concepts they have gathered from these artists and transferred into their own work. </a:t>
            </a:r>
          </a:p>
          <a:p>
            <a:r>
              <a:rPr lang="en-GB" sz="1050" dirty="0"/>
              <a:t>An effort to discuss, question and/or recreate techniques they have seen in artist reference videos.</a:t>
            </a:r>
          </a:p>
          <a:p>
            <a:r>
              <a:rPr lang="en-GB" b="1" dirty="0"/>
              <a:t>3.12</a:t>
            </a:r>
            <a:r>
              <a:rPr lang="en-GB" sz="1050" dirty="0"/>
              <a:t> Valuable critique points made by peers and suggestions made to help one another.</a:t>
            </a:r>
          </a:p>
          <a:p>
            <a:r>
              <a:rPr lang="en-GB" b="1" dirty="0"/>
              <a:t>3.14 </a:t>
            </a:r>
            <a:r>
              <a:rPr lang="en-GB" sz="1050" dirty="0"/>
              <a:t>Steps followed as instructed in the correct order with the inclusion of the asked media to be used to reach final stop motion video.</a:t>
            </a:r>
          </a:p>
          <a:p>
            <a:r>
              <a:rPr lang="en-GB" sz="1050" dirty="0"/>
              <a:t>Effort given to </a:t>
            </a:r>
            <a:r>
              <a:rPr lang="en-GB" sz="1050" dirty="0" err="1"/>
              <a:t>mold</a:t>
            </a:r>
            <a:r>
              <a:rPr lang="en-GB" sz="1050" dirty="0"/>
              <a:t> and construct characters to a recognizable likeness to supporting imagery students have found.</a:t>
            </a:r>
            <a:endParaRPr lang="en-IE" sz="1050" dirty="0"/>
          </a:p>
        </p:txBody>
      </p:sp>
      <p:sp>
        <p:nvSpPr>
          <p:cNvPr id="5" name="Footer Placeholder 4"/>
          <p:cNvSpPr>
            <a:spLocks noGrp="1"/>
          </p:cNvSpPr>
          <p:nvPr>
            <p:ph type="ftr" sz="quarter" idx="11"/>
          </p:nvPr>
        </p:nvSpPr>
        <p:spPr>
          <a:xfrm>
            <a:off x="1431400" y="6405561"/>
            <a:ext cx="6134565" cy="365125"/>
          </a:xfrm>
        </p:spPr>
        <p:txBody>
          <a:bodyPr/>
          <a:lstStyle/>
          <a:p>
            <a:r>
              <a:rPr lang="en-US" dirty="0"/>
              <a:t>Professional Master of Education Art and Design with Digital Media</a:t>
            </a:r>
          </a:p>
        </p:txBody>
      </p:sp>
      <p:sp>
        <p:nvSpPr>
          <p:cNvPr id="6" name="Slide Number Placeholder 5"/>
          <p:cNvSpPr>
            <a:spLocks noGrp="1"/>
          </p:cNvSpPr>
          <p:nvPr>
            <p:ph type="sldNum" sz="quarter" idx="12"/>
          </p:nvPr>
        </p:nvSpPr>
        <p:spPr/>
        <p:txBody>
          <a:bodyPr/>
          <a:lstStyle/>
          <a:p>
            <a:fld id="{927D7F31-1A5F-9B4E-99A9-66A785DFD0EA}" type="slidenum">
              <a:rPr lang="en-US" smtClean="0"/>
              <a:pPr/>
              <a:t>3</a:t>
            </a:fld>
            <a:endParaRPr lang="en-US"/>
          </a:p>
        </p:txBody>
      </p:sp>
      <p:sp>
        <p:nvSpPr>
          <p:cNvPr id="7" name="Text Placeholder 6"/>
          <p:cNvSpPr>
            <a:spLocks noGrp="1"/>
          </p:cNvSpPr>
          <p:nvPr>
            <p:ph type="body" sz="quarter" idx="13"/>
          </p:nvPr>
        </p:nvSpPr>
        <p:spPr/>
        <p:txBody>
          <a:bodyPr>
            <a:noAutofit/>
          </a:bodyPr>
          <a:lstStyle/>
          <a:p>
            <a:r>
              <a:rPr lang="en-IE" dirty="0"/>
              <a:t>JC Visual Art Learning Outcomes (LO)</a:t>
            </a:r>
            <a:endParaRPr lang="en-GB" dirty="0"/>
          </a:p>
        </p:txBody>
      </p:sp>
      <p:sp>
        <p:nvSpPr>
          <p:cNvPr id="8" name="Text Placeholder 7"/>
          <p:cNvSpPr>
            <a:spLocks noGrp="1"/>
          </p:cNvSpPr>
          <p:nvPr>
            <p:ph type="body" sz="quarter" idx="14"/>
          </p:nvPr>
        </p:nvSpPr>
        <p:spPr/>
        <p:txBody>
          <a:bodyPr/>
          <a:lstStyle/>
          <a:p>
            <a:r>
              <a:rPr lang="en-IE" dirty="0"/>
              <a:t>How do you know that they know? (Assessment)</a:t>
            </a:r>
            <a:r>
              <a:rPr lang="en-GB" dirty="0"/>
              <a:t> </a:t>
            </a:r>
          </a:p>
          <a:p>
            <a:endParaRPr lang="en-IE" dirty="0"/>
          </a:p>
        </p:txBody>
      </p:sp>
      <p:sp>
        <p:nvSpPr>
          <p:cNvPr id="9" name="Text Placeholder 8"/>
          <p:cNvSpPr>
            <a:spLocks noGrp="1"/>
          </p:cNvSpPr>
          <p:nvPr>
            <p:ph type="body" sz="quarter" idx="15"/>
          </p:nvPr>
        </p:nvSpPr>
        <p:spPr/>
        <p:txBody>
          <a:bodyPr/>
          <a:lstStyle/>
          <a:p>
            <a:r>
              <a:rPr lang="en-US" sz="1600" b="1" dirty="0"/>
              <a:t>Strand(s):</a:t>
            </a:r>
          </a:p>
          <a:p>
            <a:r>
              <a:rPr lang="en-US" dirty="0"/>
              <a:t>Art/Craft/Design</a:t>
            </a:r>
            <a:endParaRPr lang="en-IE" dirty="0"/>
          </a:p>
        </p:txBody>
      </p:sp>
      <p:sp>
        <p:nvSpPr>
          <p:cNvPr id="10" name="Text Placeholder 9"/>
          <p:cNvSpPr>
            <a:spLocks noGrp="1"/>
          </p:cNvSpPr>
          <p:nvPr>
            <p:ph type="body" sz="quarter" idx="16"/>
          </p:nvPr>
        </p:nvSpPr>
        <p:spPr>
          <a:xfrm>
            <a:off x="6862536" y="91521"/>
            <a:ext cx="2197100" cy="1260475"/>
          </a:xfrm>
        </p:spPr>
        <p:txBody>
          <a:bodyPr/>
          <a:lstStyle/>
          <a:p>
            <a:r>
              <a:rPr lang="en-IE" dirty="0"/>
              <a:t>Year Group:</a:t>
            </a:r>
            <a:endParaRPr lang="en-GB" dirty="0"/>
          </a:p>
          <a:p>
            <a:r>
              <a:rPr lang="en-IE" dirty="0"/>
              <a:t>No. of Pupils: </a:t>
            </a:r>
            <a:endParaRPr lang="en-GB" dirty="0"/>
          </a:p>
          <a:p>
            <a:r>
              <a:rPr lang="en-IE" dirty="0"/>
              <a:t>No. of weeks: </a:t>
            </a:r>
            <a:endParaRPr lang="en-GB" dirty="0"/>
          </a:p>
          <a:p>
            <a:r>
              <a:rPr lang="en-IE" dirty="0"/>
              <a:t>From:</a:t>
            </a:r>
            <a:endParaRPr lang="en-US" dirty="0"/>
          </a:p>
          <a:p>
            <a:endParaRPr lang="en-IE" dirty="0"/>
          </a:p>
        </p:txBody>
      </p:sp>
      <p:sp>
        <p:nvSpPr>
          <p:cNvPr id="11" name="Text Placeholder 10"/>
          <p:cNvSpPr>
            <a:spLocks noGrp="1"/>
          </p:cNvSpPr>
          <p:nvPr>
            <p:ph type="body" sz="quarter" idx="17"/>
          </p:nvPr>
        </p:nvSpPr>
        <p:spPr>
          <a:xfrm>
            <a:off x="396507" y="6035985"/>
            <a:ext cx="8229600" cy="327769"/>
          </a:xfrm>
        </p:spPr>
        <p:txBody>
          <a:bodyPr>
            <a:normAutofit/>
          </a:bodyPr>
          <a:lstStyle/>
          <a:p>
            <a:r>
              <a:rPr lang="en-IE" sz="1000" dirty="0"/>
              <a:t>Materials and resources: </a:t>
            </a:r>
          </a:p>
        </p:txBody>
      </p:sp>
      <p:pic>
        <p:nvPicPr>
          <p:cNvPr id="12" name="Picture 11" descr="Strands and Elements of Visual ARt"/>
          <p:cNvPicPr/>
          <p:nvPr/>
        </p:nvPicPr>
        <p:blipFill rotWithShape="1">
          <a:blip r:embed="rId2" cstate="print">
            <a:extLst>
              <a:ext uri="{28A0092B-C50C-407E-A947-70E740481C1C}">
                <a14:useLocalDpi xmlns:a14="http://schemas.microsoft.com/office/drawing/2010/main" val="0"/>
              </a:ext>
            </a:extLst>
          </a:blip>
          <a:srcRect l="13105" t="10727" r="12390"/>
          <a:stretch/>
        </p:blipFill>
        <p:spPr bwMode="auto">
          <a:xfrm>
            <a:off x="742778" y="274638"/>
            <a:ext cx="1377244" cy="1143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936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5960"/>
          </a:xfrm>
        </p:spPr>
        <p:txBody>
          <a:bodyPr anchor="t">
            <a:normAutofit/>
          </a:bodyPr>
          <a:lstStyle/>
          <a:p>
            <a:pPr algn="l"/>
            <a:r>
              <a:rPr lang="en-US" sz="2400" b="1" dirty="0"/>
              <a:t>Visual Timeline</a:t>
            </a:r>
          </a:p>
        </p:txBody>
      </p:sp>
      <p:sp>
        <p:nvSpPr>
          <p:cNvPr id="4" name="Footer Placeholder 3"/>
          <p:cNvSpPr>
            <a:spLocks noGrp="1"/>
          </p:cNvSpPr>
          <p:nvPr>
            <p:ph type="ftr" sz="quarter" idx="11"/>
          </p:nvPr>
        </p:nvSpPr>
        <p:spPr/>
        <p:txBody>
          <a:bodyPr/>
          <a:lstStyle/>
          <a:p>
            <a:r>
              <a:rPr lang="en-US" dirty="0"/>
              <a:t>Professional Master of Education Art and Design with Digital Media</a:t>
            </a:r>
          </a:p>
        </p:txBody>
      </p:sp>
      <p:sp>
        <p:nvSpPr>
          <p:cNvPr id="5" name="Slide Number Placeholder 4"/>
          <p:cNvSpPr>
            <a:spLocks noGrp="1"/>
          </p:cNvSpPr>
          <p:nvPr>
            <p:ph type="sldNum" sz="quarter" idx="12"/>
          </p:nvPr>
        </p:nvSpPr>
        <p:spPr/>
        <p:txBody>
          <a:bodyPr/>
          <a:lstStyle/>
          <a:p>
            <a:fld id="{927D7F31-1A5F-9B4E-99A9-66A785DFD0EA}" type="slidenum">
              <a:rPr lang="en-US" smtClean="0"/>
              <a:pPr/>
              <a:t>4</a:t>
            </a:fld>
            <a:endParaRPr lang="en-US"/>
          </a:p>
        </p:txBody>
      </p:sp>
      <p:pic>
        <p:nvPicPr>
          <p:cNvPr id="8" name="Picture 7">
            <a:extLst>
              <a:ext uri="{FF2B5EF4-FFF2-40B4-BE49-F238E27FC236}">
                <a16:creationId xmlns:a16="http://schemas.microsoft.com/office/drawing/2014/main" id="{B871C541-3495-3A19-1ECC-375FAB13C2CB}"/>
              </a:ext>
            </a:extLst>
          </p:cNvPr>
          <p:cNvPicPr>
            <a:picLocks noChangeAspect="1"/>
          </p:cNvPicPr>
          <p:nvPr/>
        </p:nvPicPr>
        <p:blipFill>
          <a:blip r:embed="rId2"/>
          <a:stretch>
            <a:fillRect/>
          </a:stretch>
        </p:blipFill>
        <p:spPr>
          <a:xfrm>
            <a:off x="6849830" y="1286497"/>
            <a:ext cx="2227495" cy="1569494"/>
          </a:xfrm>
          <a:prstGeom prst="rect">
            <a:avLst/>
          </a:prstGeom>
        </p:spPr>
      </p:pic>
      <p:pic>
        <p:nvPicPr>
          <p:cNvPr id="3" name="Picture 2">
            <a:extLst>
              <a:ext uri="{FF2B5EF4-FFF2-40B4-BE49-F238E27FC236}">
                <a16:creationId xmlns:a16="http://schemas.microsoft.com/office/drawing/2014/main" id="{ABDB9F40-7D14-99CF-AE7F-395EC3E9C7D6}"/>
              </a:ext>
            </a:extLst>
          </p:cNvPr>
          <p:cNvPicPr>
            <a:picLocks noChangeAspect="1"/>
          </p:cNvPicPr>
          <p:nvPr/>
        </p:nvPicPr>
        <p:blipFill>
          <a:blip r:embed="rId3"/>
          <a:stretch>
            <a:fillRect/>
          </a:stretch>
        </p:blipFill>
        <p:spPr>
          <a:xfrm>
            <a:off x="5317384" y="428370"/>
            <a:ext cx="1461602" cy="2437258"/>
          </a:xfrm>
          <a:prstGeom prst="rect">
            <a:avLst/>
          </a:prstGeom>
        </p:spPr>
      </p:pic>
      <p:sp>
        <p:nvSpPr>
          <p:cNvPr id="10" name="TextBox 9">
            <a:extLst>
              <a:ext uri="{FF2B5EF4-FFF2-40B4-BE49-F238E27FC236}">
                <a16:creationId xmlns:a16="http://schemas.microsoft.com/office/drawing/2014/main" id="{6D50BEFA-BA4D-6C0D-97C6-719D9A123626}"/>
              </a:ext>
            </a:extLst>
          </p:cNvPr>
          <p:cNvSpPr txBox="1"/>
          <p:nvPr/>
        </p:nvSpPr>
        <p:spPr>
          <a:xfrm>
            <a:off x="113132" y="2667099"/>
            <a:ext cx="8992547" cy="3724096"/>
          </a:xfrm>
          <a:prstGeom prst="rect">
            <a:avLst/>
          </a:prstGeom>
          <a:noFill/>
        </p:spPr>
        <p:txBody>
          <a:bodyPr wrap="square" rtlCol="0">
            <a:spAutoFit/>
          </a:bodyPr>
          <a:lstStyle/>
          <a:p>
            <a:r>
              <a:rPr lang="en-GB" sz="1400" b="1" dirty="0"/>
              <a:t>Work that will be created and assessed:</a:t>
            </a:r>
          </a:p>
          <a:p>
            <a:r>
              <a:rPr lang="en-GB" sz="1100" b="1" dirty="0"/>
              <a:t>Week 1: </a:t>
            </a:r>
          </a:p>
          <a:p>
            <a:pPr marL="171450" indent="-171450">
              <a:buFont typeface="Arial" panose="020B0604020202020204" pitchFamily="34" charset="0"/>
              <a:buChar char="•"/>
            </a:pPr>
            <a:r>
              <a:rPr lang="en-GB" sz="1100" dirty="0" err="1"/>
              <a:t>Mindmap</a:t>
            </a:r>
            <a:r>
              <a:rPr lang="en-GB" sz="1100" dirty="0"/>
              <a:t> </a:t>
            </a:r>
            <a:r>
              <a:rPr lang="en-GB" sz="1100" dirty="0" err="1"/>
              <a:t>centered</a:t>
            </a:r>
            <a:r>
              <a:rPr lang="en-GB" sz="1100" dirty="0"/>
              <a:t> around the word Habitat</a:t>
            </a:r>
          </a:p>
          <a:p>
            <a:pPr marL="171450" indent="-171450">
              <a:buFont typeface="Arial" panose="020B0604020202020204" pitchFamily="34" charset="0"/>
              <a:buChar char="•"/>
            </a:pPr>
            <a:r>
              <a:rPr lang="en-GB" sz="1100" dirty="0"/>
              <a:t>Take students outside to draw habitats on a small scale from images they take on tablets/sketchbooks and pencil outside.</a:t>
            </a:r>
          </a:p>
          <a:p>
            <a:pPr marL="171450" indent="-171450">
              <a:buFont typeface="Arial" panose="020B0604020202020204" pitchFamily="34" charset="0"/>
              <a:buChar char="•"/>
            </a:pPr>
            <a:r>
              <a:rPr lang="en-GB" sz="1100" dirty="0"/>
              <a:t>Visual research page about 1 destructive event caused by humans.</a:t>
            </a:r>
          </a:p>
          <a:p>
            <a:r>
              <a:rPr lang="en-GB" sz="1100" b="1" dirty="0"/>
              <a:t>Week 2:</a:t>
            </a:r>
          </a:p>
          <a:p>
            <a:pPr marL="171450" indent="-171450">
              <a:buFont typeface="Arial" panose="020B0604020202020204" pitchFamily="34" charset="0"/>
              <a:buChar char="•"/>
            </a:pPr>
            <a:r>
              <a:rPr lang="en-GB" sz="1100" dirty="0"/>
              <a:t>Make groups and decide on animation story to create story-board poster in pencil on A3 to prepare for rolling out of the stop motion</a:t>
            </a:r>
          </a:p>
          <a:p>
            <a:r>
              <a:rPr lang="en-GB" sz="1100" b="1" dirty="0"/>
              <a:t>Week 3: </a:t>
            </a:r>
          </a:p>
          <a:p>
            <a:pPr marL="171450" indent="-171450">
              <a:buFont typeface="Arial" panose="020B0604020202020204" pitchFamily="34" charset="0"/>
              <a:buChar char="•"/>
            </a:pPr>
            <a:r>
              <a:rPr lang="en-GB" sz="1100" dirty="0"/>
              <a:t>Scenic Backdrop</a:t>
            </a:r>
          </a:p>
          <a:p>
            <a:pPr marL="171450" indent="-171450">
              <a:buFont typeface="Arial" panose="020B0604020202020204" pitchFamily="34" charset="0"/>
              <a:buChar char="•"/>
            </a:pPr>
            <a:r>
              <a:rPr lang="en-GB" sz="1100" dirty="0" err="1"/>
              <a:t>Prelimenary</a:t>
            </a:r>
            <a:r>
              <a:rPr lang="en-GB" sz="1100" dirty="0"/>
              <a:t> drawings of characters sketched into sketch-book. Identify key features with notations.</a:t>
            </a:r>
          </a:p>
          <a:p>
            <a:r>
              <a:rPr lang="en-GB" sz="1100" b="1" dirty="0"/>
              <a:t>Week 4: </a:t>
            </a:r>
          </a:p>
          <a:p>
            <a:pPr marL="171450" indent="-171450">
              <a:buFont typeface="Arial" panose="020B0604020202020204" pitchFamily="34" charset="0"/>
              <a:buChar char="•"/>
            </a:pPr>
            <a:r>
              <a:rPr lang="en-GB" sz="1100" dirty="0"/>
              <a:t>Accessories to back-drop (Trees, Rocks, clouds, Trucks, fires etc.)</a:t>
            </a:r>
          </a:p>
          <a:p>
            <a:pPr marL="171450" indent="-171450">
              <a:buFont typeface="Arial" panose="020B0604020202020204" pitchFamily="34" charset="0"/>
              <a:buChar char="•"/>
            </a:pPr>
            <a:r>
              <a:rPr lang="en-GB" sz="1100" dirty="0"/>
              <a:t>Homemade Gluten-free playdough given that the UOL runs to schedule. Alternatively store bough playdough will be brought into the class.</a:t>
            </a:r>
          </a:p>
          <a:p>
            <a:r>
              <a:rPr lang="en-GB" sz="1100" b="1" dirty="0"/>
              <a:t>Week5:</a:t>
            </a:r>
          </a:p>
          <a:p>
            <a:pPr marL="171450" indent="-171450">
              <a:buFont typeface="Arial" panose="020B0604020202020204" pitchFamily="34" charset="0"/>
              <a:buChar char="•"/>
            </a:pPr>
            <a:r>
              <a:rPr lang="en-GB" sz="1100" dirty="0"/>
              <a:t>Playdough characters.</a:t>
            </a:r>
          </a:p>
          <a:p>
            <a:r>
              <a:rPr lang="en-GB" sz="1100" b="1" dirty="0"/>
              <a:t>Week 6-8:</a:t>
            </a:r>
          </a:p>
          <a:p>
            <a:pPr marL="171450" indent="-171450">
              <a:buFont typeface="Arial" panose="020B0604020202020204" pitchFamily="34" charset="0"/>
              <a:buChar char="•"/>
            </a:pPr>
            <a:r>
              <a:rPr lang="en-GB" sz="1100" dirty="0"/>
              <a:t>Stop motion video recorded.</a:t>
            </a:r>
          </a:p>
          <a:p>
            <a:r>
              <a:rPr lang="en-GB" sz="1100" b="1" dirty="0"/>
              <a:t>Week 9:</a:t>
            </a:r>
          </a:p>
          <a:p>
            <a:pPr marL="171450" indent="-171450">
              <a:buFont typeface="Arial" panose="020B0604020202020204" pitchFamily="34" charset="0"/>
              <a:buChar char="•"/>
            </a:pPr>
            <a:r>
              <a:rPr lang="en-GB" sz="1100" dirty="0"/>
              <a:t>Stop motion video edited.</a:t>
            </a:r>
          </a:p>
          <a:p>
            <a:r>
              <a:rPr lang="en-GB" sz="1100" b="1" dirty="0"/>
              <a:t>Week 10:</a:t>
            </a:r>
          </a:p>
          <a:p>
            <a:r>
              <a:rPr lang="en-GB" sz="1100" dirty="0"/>
              <a:t>Cinema day in the classroom at the end of the week to watch peer videos across all classes and review.</a:t>
            </a:r>
          </a:p>
        </p:txBody>
      </p:sp>
      <p:pic>
        <p:nvPicPr>
          <p:cNvPr id="6" name="Picture 5">
            <a:extLst>
              <a:ext uri="{FF2B5EF4-FFF2-40B4-BE49-F238E27FC236}">
                <a16:creationId xmlns:a16="http://schemas.microsoft.com/office/drawing/2014/main" id="{B00858E9-38FA-1CC9-D0F8-716427E827C2}"/>
              </a:ext>
            </a:extLst>
          </p:cNvPr>
          <p:cNvPicPr>
            <a:picLocks noChangeAspect="1"/>
          </p:cNvPicPr>
          <p:nvPr/>
        </p:nvPicPr>
        <p:blipFill>
          <a:blip r:embed="rId4"/>
          <a:stretch>
            <a:fillRect/>
          </a:stretch>
        </p:blipFill>
        <p:spPr>
          <a:xfrm>
            <a:off x="311888" y="1095364"/>
            <a:ext cx="2011175" cy="1594621"/>
          </a:xfrm>
          <a:prstGeom prst="rect">
            <a:avLst/>
          </a:prstGeom>
        </p:spPr>
      </p:pic>
      <p:pic>
        <p:nvPicPr>
          <p:cNvPr id="7" name="Picture 6">
            <a:extLst>
              <a:ext uri="{FF2B5EF4-FFF2-40B4-BE49-F238E27FC236}">
                <a16:creationId xmlns:a16="http://schemas.microsoft.com/office/drawing/2014/main" id="{9C971CBA-4D1E-A54E-9292-41DA68B6C494}"/>
              </a:ext>
            </a:extLst>
          </p:cNvPr>
          <p:cNvPicPr>
            <a:picLocks noChangeAspect="1"/>
          </p:cNvPicPr>
          <p:nvPr/>
        </p:nvPicPr>
        <p:blipFill>
          <a:blip r:embed="rId5"/>
          <a:stretch>
            <a:fillRect/>
          </a:stretch>
        </p:blipFill>
        <p:spPr>
          <a:xfrm>
            <a:off x="2601433" y="1007735"/>
            <a:ext cx="2442263" cy="15834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Research and Investigation  </a:t>
            </a:r>
            <a:br>
              <a:rPr lang="en-GB" dirty="0"/>
            </a:br>
            <a:r>
              <a:rPr lang="en-US" dirty="0"/>
              <a:t> </a:t>
            </a:r>
          </a:p>
        </p:txBody>
      </p:sp>
      <p:sp>
        <p:nvSpPr>
          <p:cNvPr id="8" name="Text Placeholder 7"/>
          <p:cNvSpPr>
            <a:spLocks noGrp="1"/>
          </p:cNvSpPr>
          <p:nvPr>
            <p:ph type="body" sz="half" idx="2"/>
          </p:nvPr>
        </p:nvSpPr>
        <p:spPr/>
        <p:txBody>
          <a:bodyPr/>
          <a:lstStyle/>
          <a:p>
            <a:r>
              <a:rPr lang="en-IE" sz="1400" dirty="0"/>
              <a:t>The Five Elements of Visual Art</a:t>
            </a:r>
            <a:endParaRPr lang="en-GB" sz="1400" dirty="0"/>
          </a:p>
          <a:p>
            <a:r>
              <a:rPr lang="en-IE" b="0" dirty="0"/>
              <a:t>1. Critical and Visual language</a:t>
            </a:r>
            <a:endParaRPr lang="en-GB" b="0" dirty="0"/>
          </a:p>
          <a:p>
            <a:r>
              <a:rPr lang="en-IE" b="0" dirty="0"/>
              <a:t>2. Drawing</a:t>
            </a:r>
            <a:endParaRPr lang="en-GB" b="0" dirty="0"/>
          </a:p>
          <a:p>
            <a:r>
              <a:rPr lang="en-IE" b="0" dirty="0"/>
              <a:t>3. Visual Culture and Appreciation </a:t>
            </a:r>
            <a:endParaRPr lang="en-GB" b="0" dirty="0"/>
          </a:p>
          <a:p>
            <a:r>
              <a:rPr lang="en-IE" b="0" dirty="0"/>
              <a:t>4. Art Elements and Design Principles</a:t>
            </a:r>
            <a:endParaRPr lang="en-GB" b="0" dirty="0"/>
          </a:p>
          <a:p>
            <a:r>
              <a:rPr lang="en-IE" b="0" dirty="0"/>
              <a:t>5. Media</a:t>
            </a:r>
            <a:endParaRPr lang="en-GB" b="0" dirty="0"/>
          </a:p>
          <a:p>
            <a:endParaRPr lang="en-GB" dirty="0"/>
          </a:p>
          <a:p>
            <a:endParaRPr lang="en-US" dirty="0"/>
          </a:p>
          <a:p>
            <a:endParaRPr lang="en-US" dirty="0"/>
          </a:p>
          <a:p>
            <a:endParaRPr lang="en-US" dirty="0"/>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en-US"/>
              <a:t>Professional Master of Education Art and Design with Digital Media</a:t>
            </a:r>
          </a:p>
        </p:txBody>
      </p:sp>
      <p:sp>
        <p:nvSpPr>
          <p:cNvPr id="4" name="Slide Number Placeholder 3"/>
          <p:cNvSpPr>
            <a:spLocks noGrp="1"/>
          </p:cNvSpPr>
          <p:nvPr>
            <p:ph type="sldNum" sz="quarter" idx="12"/>
          </p:nvPr>
        </p:nvSpPr>
        <p:spPr/>
        <p:txBody>
          <a:bodyPr/>
          <a:lstStyle/>
          <a:p>
            <a:fld id="{927D7F31-1A5F-9B4E-99A9-66A785DFD0EA}" type="slidenum">
              <a:rPr lang="en-US" smtClean="0"/>
              <a:pPr/>
              <a:t>5</a:t>
            </a:fld>
            <a:endParaRPr lang="en-US"/>
          </a:p>
        </p:txBody>
      </p:sp>
      <p:sp>
        <p:nvSpPr>
          <p:cNvPr id="28" name="Text Placeholder 27"/>
          <p:cNvSpPr>
            <a:spLocks noGrp="1"/>
          </p:cNvSpPr>
          <p:nvPr>
            <p:ph type="body" sz="quarter" idx="13"/>
          </p:nvPr>
        </p:nvSpPr>
        <p:spPr>
          <a:xfrm>
            <a:off x="232026" y="3210540"/>
            <a:ext cx="6165960" cy="3124138"/>
          </a:xfrm>
        </p:spPr>
        <p:txBody>
          <a:bodyPr>
            <a:normAutofit/>
          </a:bodyPr>
          <a:lstStyle/>
          <a:p>
            <a:pPr marL="0" indent="0">
              <a:buNone/>
            </a:pPr>
            <a:r>
              <a:rPr lang="en-US" sz="1600" dirty="0"/>
              <a:t>Learning Intentions:</a:t>
            </a:r>
          </a:p>
          <a:p>
            <a:pPr marL="0" indent="0">
              <a:buNone/>
            </a:pPr>
            <a:r>
              <a:rPr lang="en-GB" sz="1600" dirty="0"/>
              <a:t> (Knowledge/Concepts/Skills/Attitudes)</a:t>
            </a:r>
          </a:p>
          <a:p>
            <a:r>
              <a:rPr lang="en-GB" sz="1100" b="0" dirty="0"/>
              <a:t>To independently research a habitat issue in the world and learn how develop and create a short narrative from this. (1)</a:t>
            </a:r>
          </a:p>
          <a:p>
            <a:r>
              <a:rPr lang="en-GB" sz="1100" b="0" dirty="0"/>
              <a:t>To learn of the impact humans have had on animals environment. (1)</a:t>
            </a:r>
          </a:p>
          <a:p>
            <a:r>
              <a:rPr lang="en-GB" sz="1100" b="0" dirty="0"/>
              <a:t>To learn the steps involved in planning and creating a </a:t>
            </a:r>
            <a:r>
              <a:rPr lang="en-GB" sz="1100" b="0" dirty="0" err="1"/>
              <a:t>stopmotion</a:t>
            </a:r>
            <a:r>
              <a:rPr lang="en-GB" sz="1100" b="0" dirty="0"/>
              <a:t>. (4,5)</a:t>
            </a:r>
          </a:p>
          <a:p>
            <a:r>
              <a:rPr lang="en-GB" sz="1100" b="0" dirty="0"/>
              <a:t>Team work and compromise. (1)</a:t>
            </a:r>
          </a:p>
          <a:p>
            <a:r>
              <a:rPr lang="en-GB" sz="1100" b="0" dirty="0"/>
              <a:t>Learn about the history and different types of stop-motion animation, such as </a:t>
            </a:r>
            <a:r>
              <a:rPr lang="en-GB" sz="1100" b="0" dirty="0" err="1"/>
              <a:t>claymation</a:t>
            </a:r>
            <a:r>
              <a:rPr lang="en-GB" sz="1100" b="0" dirty="0"/>
              <a:t>, cut-out animation, and object animation. (3)</a:t>
            </a:r>
          </a:p>
          <a:p>
            <a:r>
              <a:rPr lang="en-GB" sz="1100" b="0" dirty="0"/>
              <a:t>Study examples of stop-motion films to understand the techniques and styles used. (3)</a:t>
            </a:r>
          </a:p>
          <a:p>
            <a:r>
              <a:rPr lang="en-GB" sz="1100" b="0" dirty="0"/>
              <a:t>Analyse and compare and contrast the good qualities in stop motion between the above stop motion artists (Rich Webber, Tim Burton and Bruce Bickford). Study the unique techniques and styles of each artist. Identify the strengths and innovative aspects of their work. Compare their approaches to storytelling, character design, and animation fluidity. (1,3)</a:t>
            </a:r>
          </a:p>
          <a:p>
            <a:endParaRPr lang="en-GB" sz="1400" b="0" dirty="0"/>
          </a:p>
          <a:p>
            <a:endParaRPr lang="en-GB" b="0" dirty="0"/>
          </a:p>
          <a:p>
            <a:endParaRPr lang="en-US" b="0" dirty="0"/>
          </a:p>
          <a:p>
            <a:endParaRPr lang="en-US" dirty="0"/>
          </a:p>
        </p:txBody>
      </p:sp>
      <p:sp>
        <p:nvSpPr>
          <p:cNvPr id="50" name="Text Placeholder 49"/>
          <p:cNvSpPr>
            <a:spLocks noGrp="1"/>
          </p:cNvSpPr>
          <p:nvPr>
            <p:ph type="body" sz="quarter" idx="17"/>
          </p:nvPr>
        </p:nvSpPr>
        <p:spPr/>
        <p:txBody>
          <a:bodyPr>
            <a:normAutofit/>
          </a:bodyPr>
          <a:lstStyle/>
          <a:p>
            <a:r>
              <a:rPr lang="en-US" dirty="0"/>
              <a:t>                        </a:t>
            </a:r>
          </a:p>
        </p:txBody>
      </p:sp>
      <p:sp>
        <p:nvSpPr>
          <p:cNvPr id="61" name="Text Placeholder 60"/>
          <p:cNvSpPr>
            <a:spLocks noGrp="1"/>
          </p:cNvSpPr>
          <p:nvPr>
            <p:ph type="body" sz="quarter" idx="18"/>
          </p:nvPr>
        </p:nvSpPr>
        <p:spPr>
          <a:xfrm>
            <a:off x="3145127" y="2816184"/>
            <a:ext cx="3079531" cy="767580"/>
          </a:xfrm>
        </p:spPr>
        <p:txBody>
          <a:bodyPr>
            <a:normAutofit/>
          </a:bodyPr>
          <a:lstStyle/>
          <a:p>
            <a:r>
              <a:rPr lang="en-US" dirty="0"/>
              <a:t>Making of the ‘The corpse Bride’ by Tim Burton</a:t>
            </a:r>
          </a:p>
          <a:p>
            <a:endParaRPr lang="en-US" dirty="0"/>
          </a:p>
        </p:txBody>
      </p:sp>
      <p:sp>
        <p:nvSpPr>
          <p:cNvPr id="62" name="Text Placeholder 61"/>
          <p:cNvSpPr>
            <a:spLocks noGrp="1"/>
          </p:cNvSpPr>
          <p:nvPr>
            <p:ph type="body" sz="quarter" idx="19"/>
          </p:nvPr>
        </p:nvSpPr>
        <p:spPr/>
        <p:txBody>
          <a:bodyPr/>
          <a:lstStyle/>
          <a:p>
            <a:r>
              <a:rPr lang="en-US" dirty="0"/>
              <a:t>                </a:t>
            </a:r>
          </a:p>
        </p:txBody>
      </p:sp>
      <p:pic>
        <p:nvPicPr>
          <p:cNvPr id="1026" name="Picture 2" descr="Image result for bruce bickford animation">
            <a:extLst>
              <a:ext uri="{FF2B5EF4-FFF2-40B4-BE49-F238E27FC236}">
                <a16:creationId xmlns:a16="http://schemas.microsoft.com/office/drawing/2014/main" id="{D9FAF8DC-B1CD-3E53-4DC0-40C180FDE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2008" y="993643"/>
            <a:ext cx="2171502" cy="17929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9709D61-60EF-35CD-6A41-105B553CAD91}"/>
              </a:ext>
            </a:extLst>
          </p:cNvPr>
          <p:cNvSpPr txBox="1"/>
          <p:nvPr/>
        </p:nvSpPr>
        <p:spPr>
          <a:xfrm>
            <a:off x="6159061" y="2848610"/>
            <a:ext cx="3079531" cy="246221"/>
          </a:xfrm>
          <a:prstGeom prst="rect">
            <a:avLst/>
          </a:prstGeom>
          <a:noFill/>
        </p:spPr>
        <p:txBody>
          <a:bodyPr wrap="square">
            <a:spAutoFit/>
          </a:bodyPr>
          <a:lstStyle/>
          <a:p>
            <a:r>
              <a:rPr lang="en-IE" sz="1000" dirty="0"/>
              <a:t>Image from ‘Prometheus Garden’ by Bruce Bickford</a:t>
            </a:r>
          </a:p>
        </p:txBody>
      </p:sp>
      <p:pic>
        <p:nvPicPr>
          <p:cNvPr id="15" name="Picture Placeholder 14">
            <a:extLst>
              <a:ext uri="{FF2B5EF4-FFF2-40B4-BE49-F238E27FC236}">
                <a16:creationId xmlns:a16="http://schemas.microsoft.com/office/drawing/2014/main" id="{A4A40FCE-D105-026B-FAB9-6D4964D4C1D5}"/>
              </a:ext>
            </a:extLst>
          </p:cNvPr>
          <p:cNvPicPr>
            <a:picLocks noGrp="1" noChangeAspect="1"/>
          </p:cNvPicPr>
          <p:nvPr>
            <p:ph type="pic" sz="quarter" idx="15"/>
          </p:nvPr>
        </p:nvPicPr>
        <p:blipFill>
          <a:blip r:embed="rId3"/>
          <a:srcRect l="2954" r="2954"/>
          <a:stretch>
            <a:fillRect/>
          </a:stretch>
        </p:blipFill>
        <p:spPr>
          <a:xfrm>
            <a:off x="3427592" y="1004887"/>
            <a:ext cx="2514600" cy="1772507"/>
          </a:xfrm>
          <a:prstGeom prst="rect">
            <a:avLst/>
          </a:prstGeom>
        </p:spPr>
      </p:pic>
      <p:pic>
        <p:nvPicPr>
          <p:cNvPr id="19" name="Picture Placeholder 18">
            <a:extLst>
              <a:ext uri="{FF2B5EF4-FFF2-40B4-BE49-F238E27FC236}">
                <a16:creationId xmlns:a16="http://schemas.microsoft.com/office/drawing/2014/main" id="{E4933750-4994-BBC8-51D0-11B383A3B51A}"/>
              </a:ext>
            </a:extLst>
          </p:cNvPr>
          <p:cNvPicPr>
            <a:picLocks noGrp="1" noChangeAspect="1"/>
          </p:cNvPicPr>
          <p:nvPr>
            <p:ph type="pic" sz="quarter" idx="14"/>
          </p:nvPr>
        </p:nvPicPr>
        <p:blipFill>
          <a:blip r:embed="rId4"/>
          <a:srcRect l="11594" r="11594"/>
          <a:stretch>
            <a:fillRect/>
          </a:stretch>
        </p:blipFill>
        <p:spPr>
          <a:xfrm>
            <a:off x="328407" y="986222"/>
            <a:ext cx="2515211" cy="1772508"/>
          </a:xfrm>
          <a:prstGeom prst="rect">
            <a:avLst/>
          </a:prstGeom>
        </p:spPr>
      </p:pic>
      <p:sp>
        <p:nvSpPr>
          <p:cNvPr id="18" name="TextBox 17">
            <a:extLst>
              <a:ext uri="{FF2B5EF4-FFF2-40B4-BE49-F238E27FC236}">
                <a16:creationId xmlns:a16="http://schemas.microsoft.com/office/drawing/2014/main" id="{0C5C0B1C-96D9-999A-9DF5-7031DDF9BF61}"/>
              </a:ext>
            </a:extLst>
          </p:cNvPr>
          <p:cNvSpPr txBox="1"/>
          <p:nvPr/>
        </p:nvSpPr>
        <p:spPr>
          <a:xfrm>
            <a:off x="220142" y="2816184"/>
            <a:ext cx="3278635" cy="246221"/>
          </a:xfrm>
          <a:prstGeom prst="rect">
            <a:avLst/>
          </a:prstGeom>
          <a:noFill/>
        </p:spPr>
        <p:txBody>
          <a:bodyPr wrap="square" rtlCol="0">
            <a:spAutoFit/>
          </a:bodyPr>
          <a:lstStyle/>
          <a:p>
            <a:r>
              <a:rPr lang="en-IE" sz="1000" dirty="0"/>
              <a:t>Image from ‘Bench’ by Rich Webber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Research and Investigation</a:t>
            </a:r>
            <a:br>
              <a:rPr lang="en-US" dirty="0"/>
            </a:br>
            <a:r>
              <a:rPr lang="en-US" dirty="0"/>
              <a:t> </a:t>
            </a:r>
          </a:p>
        </p:txBody>
      </p:sp>
      <p:sp>
        <p:nvSpPr>
          <p:cNvPr id="14" name="Text Placeholder 13"/>
          <p:cNvSpPr>
            <a:spLocks noGrp="1"/>
          </p:cNvSpPr>
          <p:nvPr>
            <p:ph type="body" idx="1"/>
          </p:nvPr>
        </p:nvSpPr>
        <p:spPr/>
        <p:txBody>
          <a:bodyPr/>
          <a:lstStyle/>
          <a:p>
            <a:r>
              <a:rPr lang="en-US" dirty="0"/>
              <a:t>Research - Initial Ideas</a:t>
            </a:r>
          </a:p>
        </p:txBody>
      </p:sp>
      <p:sp>
        <p:nvSpPr>
          <p:cNvPr id="2" name="Content Placeholder 1"/>
          <p:cNvSpPr>
            <a:spLocks noGrp="1"/>
          </p:cNvSpPr>
          <p:nvPr>
            <p:ph sz="half" idx="2"/>
          </p:nvPr>
        </p:nvSpPr>
        <p:spPr>
          <a:xfrm>
            <a:off x="231414" y="2484134"/>
            <a:ext cx="4999110" cy="3825623"/>
          </a:xfrm>
        </p:spPr>
        <p:txBody>
          <a:bodyPr>
            <a:normAutofit fontScale="92500" lnSpcReduction="10000"/>
          </a:bodyPr>
          <a:lstStyle/>
          <a:p>
            <a:pPr marL="0" indent="0"/>
            <a:r>
              <a:rPr lang="en-IE" b="1" dirty="0"/>
              <a:t>Outline teaching and learning activities:</a:t>
            </a:r>
          </a:p>
          <a:p>
            <a:pPr marL="171450" indent="-171450">
              <a:buFont typeface="Arial" panose="020B0604020202020204" pitchFamily="34" charset="0"/>
              <a:buChar char="•"/>
            </a:pPr>
            <a:r>
              <a:rPr lang="en-IE" dirty="0"/>
              <a:t>I will ask students to create a </a:t>
            </a:r>
            <a:r>
              <a:rPr lang="en-IE" b="1" dirty="0"/>
              <a:t>mind map </a:t>
            </a:r>
            <a:r>
              <a:rPr lang="en-IE" dirty="0"/>
              <a:t>around habitats and what they think of when they hear the word habitat with examples. (1)</a:t>
            </a:r>
          </a:p>
          <a:p>
            <a:pPr marL="171450" indent="-171450">
              <a:buFont typeface="Arial" panose="020B0604020202020204" pitchFamily="34" charset="0"/>
              <a:buChar char="•"/>
            </a:pPr>
            <a:r>
              <a:rPr lang="en-IE" dirty="0"/>
              <a:t>As the teacher I will create a </a:t>
            </a:r>
            <a:r>
              <a:rPr lang="en-IE" b="1" dirty="0"/>
              <a:t>PowerPoint presentation </a:t>
            </a:r>
            <a:r>
              <a:rPr lang="en-IE" dirty="0"/>
              <a:t>on the brief for the next 8 weeks as well as an introduction to what a Habitat is and why it is valuable in our environment. We will discuss this. I will also highlight some examples of how we as humans are making it difficult for these animals to live in their habitats. (1)</a:t>
            </a:r>
          </a:p>
          <a:p>
            <a:pPr marL="171450" indent="-171450">
              <a:buFont typeface="Arial" panose="020B0604020202020204" pitchFamily="34" charset="0"/>
              <a:buChar char="•"/>
            </a:pPr>
            <a:r>
              <a:rPr lang="en-IE" dirty="0"/>
              <a:t>I will take students out of the class onto the school grounds to </a:t>
            </a:r>
            <a:r>
              <a:rPr lang="en-IE" b="1" dirty="0"/>
              <a:t>identify habitats </a:t>
            </a:r>
            <a:r>
              <a:rPr lang="en-IE" dirty="0"/>
              <a:t>on a small scale. (3)</a:t>
            </a:r>
          </a:p>
          <a:p>
            <a:pPr marL="171450" indent="-171450">
              <a:buFont typeface="Arial" panose="020B0604020202020204" pitchFamily="34" charset="0"/>
              <a:buChar char="•"/>
            </a:pPr>
            <a:r>
              <a:rPr lang="en-IE" dirty="0"/>
              <a:t>Students will </a:t>
            </a:r>
            <a:r>
              <a:rPr lang="en-IE" b="1" dirty="0"/>
              <a:t>draw</a:t>
            </a:r>
            <a:r>
              <a:rPr lang="en-IE" dirty="0"/>
              <a:t> different types of habitats they have found into their sketchbooks. (2)</a:t>
            </a:r>
          </a:p>
          <a:p>
            <a:pPr marL="171450" indent="-171450">
              <a:buFont typeface="Arial" panose="020B0604020202020204" pitchFamily="34" charset="0"/>
              <a:buChar char="•"/>
            </a:pPr>
            <a:r>
              <a:rPr lang="en-IE" dirty="0"/>
              <a:t>Students will watch </a:t>
            </a:r>
            <a:r>
              <a:rPr lang="en-IE" dirty="0" err="1"/>
              <a:t>exampler</a:t>
            </a:r>
            <a:r>
              <a:rPr lang="en-IE" dirty="0"/>
              <a:t> </a:t>
            </a:r>
            <a:r>
              <a:rPr lang="en-IE" b="1" dirty="0" err="1"/>
              <a:t>stopmotion</a:t>
            </a:r>
            <a:r>
              <a:rPr lang="en-IE" b="1" dirty="0"/>
              <a:t> videos </a:t>
            </a:r>
            <a:r>
              <a:rPr lang="en-IE" dirty="0"/>
              <a:t>and rate what makes each stop motion successful. (3)</a:t>
            </a:r>
          </a:p>
          <a:p>
            <a:pPr marL="171450" indent="-171450">
              <a:buFont typeface="Arial" panose="020B0604020202020204" pitchFamily="34" charset="0"/>
              <a:buChar char="•"/>
            </a:pPr>
            <a:r>
              <a:rPr lang="en-GB" b="1" dirty="0"/>
              <a:t>Story-telling </a:t>
            </a:r>
            <a:r>
              <a:rPr lang="en-GB" dirty="0"/>
              <a:t>of </a:t>
            </a:r>
            <a:r>
              <a:rPr lang="en-GB" dirty="0" err="1"/>
              <a:t>devastational</a:t>
            </a:r>
            <a:r>
              <a:rPr lang="en-GB" dirty="0"/>
              <a:t> impacts humans have on animals in different habitats. </a:t>
            </a:r>
            <a:r>
              <a:rPr lang="en-GB" dirty="0" err="1"/>
              <a:t>E.g</a:t>
            </a:r>
            <a:r>
              <a:rPr lang="en-GB" dirty="0"/>
              <a:t> Oceans (Beached </a:t>
            </a:r>
            <a:r>
              <a:rPr lang="en-GB" dirty="0" err="1"/>
              <a:t>wales</a:t>
            </a:r>
            <a:r>
              <a:rPr lang="en-GB" dirty="0"/>
              <a:t> ,  birds that cannot fly out of the water, Wild Fires affecting  Koalas and birds in Australia. Lakes and agricultural waste being swept into damns and fish dying in Loch Neagh Ireland. Deforestation and bulldozers in the Amazon. Conservation in Zimbabwe, animals displaced for golf courses and dams) (1)</a:t>
            </a:r>
          </a:p>
          <a:p>
            <a:pPr marL="171450" indent="-171450">
              <a:buFont typeface="Arial" panose="020B0604020202020204" pitchFamily="34" charset="0"/>
              <a:buChar char="•"/>
            </a:pPr>
            <a:r>
              <a:rPr lang="en-GB" dirty="0"/>
              <a:t>Choose a </a:t>
            </a:r>
            <a:r>
              <a:rPr lang="en-GB" b="1" dirty="0"/>
              <a:t>specific habitat issue </a:t>
            </a:r>
            <a:r>
              <a:rPr lang="en-GB" dirty="0"/>
              <a:t>(e.g. deforestation, ocean pollution).</a:t>
            </a:r>
          </a:p>
          <a:p>
            <a:pPr marL="171450" indent="-171450">
              <a:buFont typeface="Arial" panose="020B0604020202020204" pitchFamily="34" charset="0"/>
              <a:buChar char="•"/>
            </a:pPr>
            <a:r>
              <a:rPr lang="en-GB" dirty="0"/>
              <a:t>Gather data and </a:t>
            </a:r>
            <a:r>
              <a:rPr lang="en-GB" b="1" dirty="0"/>
              <a:t>real-life stories </a:t>
            </a:r>
            <a:r>
              <a:rPr lang="en-GB" dirty="0"/>
              <a:t>related to the issue. (1)</a:t>
            </a:r>
          </a:p>
          <a:p>
            <a:pPr marL="171450" indent="-171450">
              <a:buFont typeface="Arial" panose="020B0604020202020204" pitchFamily="34" charset="0"/>
              <a:buChar char="•"/>
            </a:pPr>
            <a:r>
              <a:rPr lang="en-GB" dirty="0"/>
              <a:t>Develop a </a:t>
            </a:r>
            <a:r>
              <a:rPr lang="en-GB" b="1" dirty="0"/>
              <a:t>narrative </a:t>
            </a:r>
            <a:r>
              <a:rPr lang="en-GB" dirty="0"/>
              <a:t>that highlights the impact and possible solutions (1)</a:t>
            </a:r>
          </a:p>
          <a:p>
            <a:pPr marL="171450" indent="-171450">
              <a:buFont typeface="Arial" panose="020B0604020202020204" pitchFamily="34" charset="0"/>
              <a:buChar char="•"/>
            </a:pPr>
            <a:endParaRPr lang="en-IE" dirty="0"/>
          </a:p>
        </p:txBody>
      </p:sp>
      <p:sp>
        <p:nvSpPr>
          <p:cNvPr id="16" name="Text Placeholder 15"/>
          <p:cNvSpPr>
            <a:spLocks noGrp="1"/>
          </p:cNvSpPr>
          <p:nvPr>
            <p:ph type="body" sz="quarter" idx="3"/>
          </p:nvPr>
        </p:nvSpPr>
        <p:spPr/>
        <p:txBody>
          <a:bodyPr/>
          <a:lstStyle/>
          <a:p>
            <a:r>
              <a:rPr lang="en-US" dirty="0"/>
              <a:t>Sketchbook work</a:t>
            </a:r>
          </a:p>
        </p:txBody>
      </p:sp>
      <p:sp>
        <p:nvSpPr>
          <p:cNvPr id="3" name="Content Placeholder 2"/>
          <p:cNvSpPr>
            <a:spLocks noGrp="1"/>
          </p:cNvSpPr>
          <p:nvPr>
            <p:ph sz="quarter" idx="4"/>
          </p:nvPr>
        </p:nvSpPr>
        <p:spPr>
          <a:xfrm>
            <a:off x="5391960" y="4033615"/>
            <a:ext cx="3520626" cy="2036984"/>
          </a:xfrm>
        </p:spPr>
        <p:txBody>
          <a:bodyPr>
            <a:normAutofit/>
          </a:bodyPr>
          <a:lstStyle/>
          <a:p>
            <a:r>
              <a:rPr lang="en-IE" sz="1000" b="1" u="sng" dirty="0">
                <a:hlinkClick r:id="rId2">
                  <a:extLst>
                    <a:ext uri="{A12FA001-AC4F-418D-AE19-62706E023703}">
                      <ahyp:hlinkClr xmlns:ahyp="http://schemas.microsoft.com/office/drawing/2018/hyperlinkcolor" val="tx"/>
                    </a:ext>
                  </a:extLst>
                </a:hlinkClick>
              </a:rPr>
              <a:t>Purple and brown</a:t>
            </a:r>
          </a:p>
          <a:p>
            <a:r>
              <a:rPr lang="en-IE" sz="1000" u="sng" dirty="0">
                <a:solidFill>
                  <a:srgbClr val="0000FF"/>
                </a:solidFill>
                <a:hlinkClick r:id="rId2">
                  <a:extLst>
                    <a:ext uri="{A12FA001-AC4F-418D-AE19-62706E023703}">
                      <ahyp:hlinkClr xmlns:ahyp="http://schemas.microsoft.com/office/drawing/2018/hyperlinkcolor" val="tx"/>
                    </a:ext>
                  </a:extLst>
                </a:hlinkClick>
              </a:rPr>
              <a:t>https://youtu.be/cdecrgQJMV0</a:t>
            </a:r>
            <a:endParaRPr lang="en-IE" sz="1000" u="sng" dirty="0"/>
          </a:p>
          <a:p>
            <a:r>
              <a:rPr lang="en-IE" sz="1000" u="sng" dirty="0">
                <a:hlinkClick r:id="rId3"/>
              </a:rPr>
              <a:t>https://youtu.be/MR7r6wi7NYU</a:t>
            </a:r>
            <a:endParaRPr lang="en-IE" sz="1000" u="sng" dirty="0"/>
          </a:p>
          <a:p>
            <a:endParaRPr lang="en-IE" sz="1000" u="sng" dirty="0"/>
          </a:p>
          <a:p>
            <a:r>
              <a:rPr lang="en-IE" sz="1000" b="1" u="sng" dirty="0"/>
              <a:t>Claymation for beginners</a:t>
            </a:r>
          </a:p>
          <a:p>
            <a:r>
              <a:rPr lang="en-IE" sz="1000" u="sng" dirty="0"/>
              <a:t> </a:t>
            </a:r>
            <a:r>
              <a:rPr lang="en-IE" sz="1000" u="sng" dirty="0">
                <a:hlinkClick r:id="rId4"/>
              </a:rPr>
              <a:t>https://youtu.be/ZHemTNW-q9M</a:t>
            </a:r>
            <a:endParaRPr lang="en-IE" sz="1000" u="sng" dirty="0"/>
          </a:p>
          <a:p>
            <a:endParaRPr lang="en-IE" sz="1000" u="sng" dirty="0"/>
          </a:p>
          <a:p>
            <a:r>
              <a:rPr lang="en-IE" sz="1000" b="1" u="sng" dirty="0"/>
              <a:t>Heatwave Claymation video *Only play first couple of minutes</a:t>
            </a:r>
          </a:p>
          <a:p>
            <a:r>
              <a:rPr lang="en-IE" sz="1000" u="sng" dirty="0">
                <a:hlinkClick r:id="rId5"/>
              </a:rPr>
              <a:t>https://youtu.be/4nU_QcjVu9A</a:t>
            </a:r>
            <a:r>
              <a:rPr lang="en-IE" sz="1000" u="sng" dirty="0"/>
              <a:t> </a:t>
            </a:r>
          </a:p>
          <a:p>
            <a:endParaRPr lang="en-IE" b="1" u="sng" dirty="0"/>
          </a:p>
        </p:txBody>
      </p:sp>
      <p:sp>
        <p:nvSpPr>
          <p:cNvPr id="4" name="Footer Placeholder 3"/>
          <p:cNvSpPr>
            <a:spLocks noGrp="1"/>
          </p:cNvSpPr>
          <p:nvPr>
            <p:ph type="ftr" sz="quarter" idx="11"/>
          </p:nvPr>
        </p:nvSpPr>
        <p:spPr/>
        <p:txBody>
          <a:bodyPr/>
          <a:lstStyle/>
          <a:p>
            <a:r>
              <a:rPr lang="en-US"/>
              <a:t>Professional Master of Education Art and Design with Digital Media</a:t>
            </a:r>
          </a:p>
        </p:txBody>
      </p:sp>
      <p:sp>
        <p:nvSpPr>
          <p:cNvPr id="5" name="Slide Number Placeholder 4"/>
          <p:cNvSpPr>
            <a:spLocks noGrp="1"/>
          </p:cNvSpPr>
          <p:nvPr>
            <p:ph type="sldNum" sz="quarter" idx="12"/>
          </p:nvPr>
        </p:nvSpPr>
        <p:spPr/>
        <p:txBody>
          <a:bodyPr/>
          <a:lstStyle/>
          <a:p>
            <a:fld id="{927D7F31-1A5F-9B4E-99A9-66A785DFD0EA}" type="slidenum">
              <a:rPr lang="en-US" smtClean="0"/>
              <a:pPr/>
              <a:t>6</a:t>
            </a:fld>
            <a:endParaRPr lang="en-US"/>
          </a:p>
        </p:txBody>
      </p:sp>
      <p:sp>
        <p:nvSpPr>
          <p:cNvPr id="6" name="Text Placeholder 5"/>
          <p:cNvSpPr>
            <a:spLocks noGrp="1"/>
          </p:cNvSpPr>
          <p:nvPr>
            <p:ph type="body" sz="quarter" idx="13"/>
          </p:nvPr>
        </p:nvSpPr>
        <p:spPr/>
        <p:txBody>
          <a:bodyPr/>
          <a:lstStyle/>
          <a:p>
            <a:pPr>
              <a:buNone/>
            </a:pPr>
            <a:r>
              <a:rPr lang="en-IE" b="1" dirty="0"/>
              <a:t>List relevant activities: </a:t>
            </a:r>
          </a:p>
          <a:p>
            <a:r>
              <a:rPr lang="en-IE" sz="1000" dirty="0"/>
              <a:t>Habitat </a:t>
            </a:r>
            <a:r>
              <a:rPr lang="en-IE" sz="1000" dirty="0" err="1"/>
              <a:t>mindmap</a:t>
            </a:r>
            <a:endParaRPr lang="en-IE" sz="1000" dirty="0"/>
          </a:p>
          <a:p>
            <a:r>
              <a:rPr lang="en-IE" sz="1000" dirty="0"/>
              <a:t>Valuable annotations about habitats and how valuable they are.</a:t>
            </a:r>
          </a:p>
          <a:p>
            <a:r>
              <a:rPr lang="en-IE" sz="1000" dirty="0" err="1"/>
              <a:t>Prelimenary</a:t>
            </a:r>
            <a:r>
              <a:rPr lang="en-IE" sz="1000" dirty="0"/>
              <a:t> drawings of found habitats.</a:t>
            </a:r>
          </a:p>
          <a:p>
            <a:pPr>
              <a:buFontTx/>
              <a:buChar char="-"/>
            </a:pPr>
            <a:endParaRPr lang="en-IE" b="1" dirty="0"/>
          </a:p>
        </p:txBody>
      </p:sp>
      <p:sp>
        <p:nvSpPr>
          <p:cNvPr id="27" name="Text Placeholder 26"/>
          <p:cNvSpPr>
            <a:spLocks noGrp="1"/>
          </p:cNvSpPr>
          <p:nvPr>
            <p:ph type="body" sz="quarter" idx="14"/>
          </p:nvPr>
        </p:nvSpPr>
        <p:spPr/>
        <p:txBody>
          <a:bodyPr/>
          <a:lstStyle/>
          <a:p>
            <a:r>
              <a:rPr lang="en-US" dirty="0"/>
              <a:t>Digital Resources</a:t>
            </a:r>
          </a:p>
        </p:txBody>
      </p:sp>
      <p:sp>
        <p:nvSpPr>
          <p:cNvPr id="7" name="Text Placeholder 6"/>
          <p:cNvSpPr>
            <a:spLocks noGrp="1"/>
          </p:cNvSpPr>
          <p:nvPr>
            <p:ph type="body" idx="15"/>
          </p:nvPr>
        </p:nvSpPr>
        <p:spPr>
          <a:xfrm>
            <a:off x="457200" y="897955"/>
            <a:ext cx="2286000" cy="1101236"/>
          </a:xfrm>
        </p:spPr>
        <p:txBody>
          <a:bodyPr/>
          <a:lstStyle/>
          <a:p>
            <a:r>
              <a:rPr lang="en-IE" b="1" dirty="0"/>
              <a:t>The Five Elements of Visual Art</a:t>
            </a:r>
            <a:endParaRPr lang="en-GB" b="1" dirty="0"/>
          </a:p>
          <a:p>
            <a:r>
              <a:rPr lang="en-IE" dirty="0"/>
              <a:t>1. Critical and Visual language</a:t>
            </a:r>
            <a:endParaRPr lang="en-GB" dirty="0"/>
          </a:p>
          <a:p>
            <a:r>
              <a:rPr lang="en-IE" dirty="0"/>
              <a:t>2. Drawing</a:t>
            </a:r>
            <a:endParaRPr lang="en-GB" dirty="0"/>
          </a:p>
          <a:p>
            <a:r>
              <a:rPr lang="en-IE" dirty="0"/>
              <a:t>3. Visual Culture and Appreciation </a:t>
            </a:r>
            <a:endParaRPr lang="en-GB" dirty="0"/>
          </a:p>
          <a:p>
            <a:r>
              <a:rPr lang="en-IE" dirty="0"/>
              <a:t>4. Art Elements and Design Principles</a:t>
            </a:r>
            <a:endParaRPr lang="en-GB" dirty="0"/>
          </a:p>
          <a:p>
            <a:r>
              <a:rPr lang="en-IE" dirty="0"/>
              <a:t>5. Media</a:t>
            </a:r>
            <a:endParaRPr lang="en-GB" dirty="0"/>
          </a:p>
          <a:p>
            <a:endParaRPr lang="en-I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Exploration and Concept Development</a:t>
            </a:r>
            <a:br>
              <a:rPr lang="en-GB" dirty="0"/>
            </a:br>
            <a:r>
              <a:rPr lang="en-US" dirty="0"/>
              <a:t> </a:t>
            </a:r>
          </a:p>
        </p:txBody>
      </p:sp>
      <p:sp>
        <p:nvSpPr>
          <p:cNvPr id="8" name="Text Placeholder 7"/>
          <p:cNvSpPr>
            <a:spLocks noGrp="1"/>
          </p:cNvSpPr>
          <p:nvPr>
            <p:ph type="body" sz="half" idx="2"/>
          </p:nvPr>
        </p:nvSpPr>
        <p:spPr/>
        <p:txBody>
          <a:bodyPr/>
          <a:lstStyle/>
          <a:p>
            <a:r>
              <a:rPr lang="en-IE" sz="1400" dirty="0"/>
              <a:t>The Five Elements of Visual Art</a:t>
            </a:r>
            <a:endParaRPr lang="en-GB" sz="1400" dirty="0"/>
          </a:p>
          <a:p>
            <a:r>
              <a:rPr lang="en-IE" sz="1200" b="0" dirty="0"/>
              <a:t>1. Critical and Visual language</a:t>
            </a:r>
            <a:endParaRPr lang="en-GB" sz="1200" b="0" dirty="0"/>
          </a:p>
          <a:p>
            <a:r>
              <a:rPr lang="en-IE" sz="1200" b="0" dirty="0"/>
              <a:t>2. Drawing</a:t>
            </a:r>
            <a:endParaRPr lang="en-GB" sz="1200" b="0" dirty="0"/>
          </a:p>
          <a:p>
            <a:r>
              <a:rPr lang="en-IE" sz="1200" b="0" dirty="0"/>
              <a:t>3. Visual Culture and Appreciation </a:t>
            </a:r>
            <a:endParaRPr lang="en-GB" sz="1200" b="0" dirty="0"/>
          </a:p>
          <a:p>
            <a:r>
              <a:rPr lang="en-IE" sz="1200" b="0" dirty="0"/>
              <a:t>4. Art Elements and Design </a:t>
            </a:r>
            <a:r>
              <a:rPr lang="en-IE" b="0" dirty="0"/>
              <a:t>P</a:t>
            </a:r>
            <a:r>
              <a:rPr lang="en-IE" sz="1200" b="0" dirty="0"/>
              <a:t>rinciples</a:t>
            </a:r>
            <a:endParaRPr lang="en-GB" sz="1200" b="0" dirty="0"/>
          </a:p>
          <a:p>
            <a:r>
              <a:rPr lang="en-IE" sz="1200" b="0" dirty="0"/>
              <a:t>5. Media</a:t>
            </a:r>
            <a:endParaRPr lang="en-GB" sz="1200" b="0" dirty="0"/>
          </a:p>
          <a:p>
            <a:endParaRPr lang="en-GB" dirty="0"/>
          </a:p>
          <a:p>
            <a:endParaRPr lang="en-US" dirty="0"/>
          </a:p>
          <a:p>
            <a:endParaRPr lang="en-US" dirty="0"/>
          </a:p>
          <a:p>
            <a:endParaRPr lang="en-US" dirty="0"/>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en-US"/>
              <a:t>Professional Master of Education Art and Design with Digital Media</a:t>
            </a:r>
          </a:p>
        </p:txBody>
      </p:sp>
      <p:sp>
        <p:nvSpPr>
          <p:cNvPr id="4" name="Slide Number Placeholder 3"/>
          <p:cNvSpPr>
            <a:spLocks noGrp="1"/>
          </p:cNvSpPr>
          <p:nvPr>
            <p:ph type="sldNum" sz="quarter" idx="12"/>
          </p:nvPr>
        </p:nvSpPr>
        <p:spPr/>
        <p:txBody>
          <a:bodyPr/>
          <a:lstStyle/>
          <a:p>
            <a:fld id="{927D7F31-1A5F-9B4E-99A9-66A785DFD0EA}" type="slidenum">
              <a:rPr lang="en-US" smtClean="0"/>
              <a:pPr/>
              <a:t>7</a:t>
            </a:fld>
            <a:endParaRPr lang="en-US"/>
          </a:p>
        </p:txBody>
      </p:sp>
      <p:sp>
        <p:nvSpPr>
          <p:cNvPr id="28" name="Text Placeholder 27"/>
          <p:cNvSpPr>
            <a:spLocks noGrp="1"/>
          </p:cNvSpPr>
          <p:nvPr>
            <p:ph type="body" sz="quarter" idx="13"/>
          </p:nvPr>
        </p:nvSpPr>
        <p:spPr>
          <a:xfrm>
            <a:off x="333375" y="3219451"/>
            <a:ext cx="5954409" cy="3190874"/>
          </a:xfrm>
        </p:spPr>
        <p:txBody>
          <a:bodyPr>
            <a:normAutofit/>
          </a:bodyPr>
          <a:lstStyle/>
          <a:p>
            <a:pPr marL="0" indent="0">
              <a:buNone/>
            </a:pPr>
            <a:r>
              <a:rPr lang="en-US" sz="1400" dirty="0"/>
              <a:t>Learning Intentions:</a:t>
            </a:r>
            <a:endParaRPr lang="en-GB" sz="1400" b="0" dirty="0"/>
          </a:p>
          <a:p>
            <a:r>
              <a:rPr lang="en-GB" sz="1100" b="0" dirty="0"/>
              <a:t>Develop a compelling story or concept. This includes creating a storyboard to plan out each scene and shot. (1,2)</a:t>
            </a:r>
          </a:p>
          <a:p>
            <a:r>
              <a:rPr lang="en-GB" sz="1100" b="0" dirty="0"/>
              <a:t>Learn how to work in groups and assign peers responsibilities.</a:t>
            </a:r>
          </a:p>
          <a:p>
            <a:r>
              <a:rPr lang="en-GB" sz="1100" b="0" dirty="0"/>
              <a:t>Learn basic drawing skills. (2)</a:t>
            </a:r>
          </a:p>
          <a:p>
            <a:r>
              <a:rPr lang="en-GB" sz="1100" b="0" dirty="0"/>
              <a:t>Investigate the technical aspects of stop-motion, including camera settings, lighting, and frame rates.(5)</a:t>
            </a:r>
          </a:p>
          <a:p>
            <a:r>
              <a:rPr lang="en-GB" sz="1100" b="0" dirty="0"/>
              <a:t>Learn about the software and tools needed for capturing and editing stop-motion animations. (5)</a:t>
            </a:r>
          </a:p>
          <a:p>
            <a:r>
              <a:rPr lang="en-GB" sz="1100" b="0" dirty="0"/>
              <a:t>Understand how to create and manipulate props and characters to achieve the desired effects. (5)</a:t>
            </a:r>
          </a:p>
          <a:p>
            <a:r>
              <a:rPr lang="en-GB" sz="1100" b="0" dirty="0"/>
              <a:t>Study the principles of animation, such as timing, spacing, and movement, to make the animation smooth and realistic. (3,5)</a:t>
            </a:r>
          </a:p>
          <a:p>
            <a:r>
              <a:rPr lang="en-GB" sz="1100" b="0" dirty="0"/>
              <a:t>Understand the importance of copyright laws and how to use music, images, and other media legally. (3)</a:t>
            </a:r>
          </a:p>
          <a:p>
            <a:r>
              <a:rPr lang="en-GB" sz="1100" b="0" dirty="0"/>
              <a:t>Learn about safety precautions when working with equipment and materials. (4)</a:t>
            </a:r>
          </a:p>
          <a:p>
            <a:endParaRPr lang="en-GB" sz="1400" b="0" dirty="0"/>
          </a:p>
          <a:p>
            <a:pPr marL="0" indent="0">
              <a:buNone/>
            </a:pPr>
            <a:endParaRPr lang="en-GB" sz="1400" b="0" dirty="0"/>
          </a:p>
          <a:p>
            <a:pPr marL="0" indent="0">
              <a:buNone/>
            </a:pPr>
            <a:endParaRPr lang="en-GB" sz="1400" b="0" dirty="0"/>
          </a:p>
          <a:p>
            <a:pPr marL="0" indent="0">
              <a:buNone/>
            </a:pPr>
            <a:endParaRPr lang="en-GB" sz="1400" dirty="0"/>
          </a:p>
          <a:p>
            <a:endParaRPr lang="en-US" dirty="0"/>
          </a:p>
        </p:txBody>
      </p:sp>
      <p:sp>
        <p:nvSpPr>
          <p:cNvPr id="50" name="Text Placeholder 49"/>
          <p:cNvSpPr>
            <a:spLocks noGrp="1"/>
          </p:cNvSpPr>
          <p:nvPr>
            <p:ph type="body" sz="quarter" idx="17"/>
          </p:nvPr>
        </p:nvSpPr>
        <p:spPr>
          <a:xfrm>
            <a:off x="1762337" y="2817448"/>
            <a:ext cx="2514600" cy="361950"/>
          </a:xfrm>
        </p:spPr>
        <p:txBody>
          <a:bodyPr>
            <a:normAutofit/>
          </a:bodyPr>
          <a:lstStyle/>
          <a:p>
            <a:r>
              <a:rPr lang="en-US" dirty="0"/>
              <a:t>Storyboard</a:t>
            </a:r>
          </a:p>
        </p:txBody>
      </p:sp>
      <p:pic>
        <p:nvPicPr>
          <p:cNvPr id="15" name="Picture Placeholder 14">
            <a:extLst>
              <a:ext uri="{FF2B5EF4-FFF2-40B4-BE49-F238E27FC236}">
                <a16:creationId xmlns:a16="http://schemas.microsoft.com/office/drawing/2014/main" id="{E37D5A99-7ECE-5A00-45D5-1754BA54DE0A}"/>
              </a:ext>
            </a:extLst>
          </p:cNvPr>
          <p:cNvPicPr>
            <a:picLocks noGrp="1" noChangeAspect="1"/>
          </p:cNvPicPr>
          <p:nvPr>
            <p:ph type="pic" sz="quarter" idx="14"/>
          </p:nvPr>
        </p:nvPicPr>
        <p:blipFill>
          <a:blip r:embed="rId2"/>
          <a:srcRect l="4060" r="4060"/>
          <a:stretch>
            <a:fillRect/>
          </a:stretch>
        </p:blipFill>
        <p:spPr>
          <a:xfrm>
            <a:off x="998842" y="1004887"/>
            <a:ext cx="2515211" cy="1772508"/>
          </a:xfrm>
          <a:prstGeom prst="rect">
            <a:avLst/>
          </a:prstGeom>
        </p:spPr>
      </p:pic>
      <p:pic>
        <p:nvPicPr>
          <p:cNvPr id="25" name="Picture 24" descr="A drawing of a storyboard&#10;&#10;Description automatically generated">
            <a:extLst>
              <a:ext uri="{FF2B5EF4-FFF2-40B4-BE49-F238E27FC236}">
                <a16:creationId xmlns:a16="http://schemas.microsoft.com/office/drawing/2014/main" id="{A1B83DF7-2A2A-BDBC-B262-6C1B93E0B055}"/>
              </a:ext>
            </a:extLst>
          </p:cNvPr>
          <p:cNvPicPr>
            <a:picLocks noChangeAspect="1"/>
          </p:cNvPicPr>
          <p:nvPr/>
        </p:nvPicPr>
        <p:blipFill>
          <a:blip r:embed="rId3"/>
          <a:stretch>
            <a:fillRect/>
          </a:stretch>
        </p:blipFill>
        <p:spPr>
          <a:xfrm>
            <a:off x="4867064" y="775754"/>
            <a:ext cx="3278094" cy="24585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Exploration and Concept Development</a:t>
            </a:r>
            <a:endParaRPr lang="en-US" dirty="0"/>
          </a:p>
        </p:txBody>
      </p:sp>
      <p:sp>
        <p:nvSpPr>
          <p:cNvPr id="14" name="Text Placeholder 13"/>
          <p:cNvSpPr>
            <a:spLocks noGrp="1"/>
          </p:cNvSpPr>
          <p:nvPr>
            <p:ph type="body" idx="1"/>
          </p:nvPr>
        </p:nvSpPr>
        <p:spPr/>
        <p:txBody>
          <a:bodyPr/>
          <a:lstStyle/>
          <a:p>
            <a:r>
              <a:rPr lang="en-US" dirty="0"/>
              <a:t>Initial Ideas - Process of Development</a:t>
            </a:r>
          </a:p>
        </p:txBody>
      </p:sp>
      <p:sp>
        <p:nvSpPr>
          <p:cNvPr id="2" name="Content Placeholder 1"/>
          <p:cNvSpPr>
            <a:spLocks noGrp="1"/>
          </p:cNvSpPr>
          <p:nvPr>
            <p:ph sz="half" idx="2"/>
          </p:nvPr>
        </p:nvSpPr>
        <p:spPr>
          <a:xfrm>
            <a:off x="251012" y="2649196"/>
            <a:ext cx="5289176" cy="3421403"/>
          </a:xfrm>
        </p:spPr>
        <p:txBody>
          <a:bodyPr>
            <a:normAutofit lnSpcReduction="10000"/>
          </a:bodyPr>
          <a:lstStyle/>
          <a:p>
            <a:r>
              <a:rPr lang="en-IE" b="1" dirty="0"/>
              <a:t>Outline teaching and learning activities:</a:t>
            </a:r>
          </a:p>
          <a:p>
            <a:pPr>
              <a:buFont typeface="Arial" panose="020B0604020202020204" pitchFamily="34" charset="0"/>
              <a:buChar char="•"/>
            </a:pPr>
            <a:endParaRPr lang="en-IE" b="1" dirty="0"/>
          </a:p>
          <a:p>
            <a:pPr>
              <a:buFont typeface="Arial" panose="020B0604020202020204" pitchFamily="34" charset="0"/>
              <a:buChar char="•"/>
            </a:pPr>
            <a:r>
              <a:rPr lang="en-GB" sz="1100" dirty="0"/>
              <a:t>Collection of </a:t>
            </a:r>
            <a:r>
              <a:rPr lang="en-GB" sz="1100" b="1" dirty="0"/>
              <a:t>photos</a:t>
            </a:r>
            <a:r>
              <a:rPr lang="en-GB" sz="1100" dirty="0"/>
              <a:t> of the animals and habitats the students will recreate. (5)</a:t>
            </a:r>
          </a:p>
          <a:p>
            <a:pPr>
              <a:buFont typeface="Arial" panose="020B0604020202020204" pitchFamily="34" charset="0"/>
              <a:buChar char="•"/>
            </a:pPr>
            <a:r>
              <a:rPr lang="en-GB" sz="1100" dirty="0"/>
              <a:t>Creating their own </a:t>
            </a:r>
            <a:r>
              <a:rPr lang="en-GB" sz="1100" b="1" dirty="0"/>
              <a:t>Playdoug</a:t>
            </a:r>
            <a:r>
              <a:rPr lang="en-GB" sz="1100" dirty="0"/>
              <a:t>h with food colouring and gluten-free flour to create 3d pieces from the clay for the background and characters. (5)</a:t>
            </a:r>
          </a:p>
          <a:p>
            <a:pPr>
              <a:buFont typeface="Arial" panose="020B0604020202020204" pitchFamily="34" charset="0"/>
              <a:buChar char="•"/>
            </a:pPr>
            <a:r>
              <a:rPr lang="en-GB" sz="1100" b="1" dirty="0"/>
              <a:t>Brainstorming Sessions</a:t>
            </a:r>
            <a:r>
              <a:rPr lang="en-GB" sz="1100" dirty="0"/>
              <a:t>: Encourage students to brainstorm story ideas in groups. This fosters collaboration and creativity. (1)</a:t>
            </a:r>
          </a:p>
          <a:p>
            <a:pPr>
              <a:buFont typeface="Arial" panose="020B0604020202020204" pitchFamily="34" charset="0"/>
              <a:buChar char="•"/>
            </a:pPr>
            <a:r>
              <a:rPr lang="en-GB" sz="1100" b="1" dirty="0"/>
              <a:t>Creating Storyboards</a:t>
            </a:r>
            <a:r>
              <a:rPr lang="en-GB" sz="1100" dirty="0"/>
              <a:t>: Have students create storyboards that outline each scene of their clay-</a:t>
            </a:r>
            <a:r>
              <a:rPr lang="en-GB" sz="1100" dirty="0" err="1"/>
              <a:t>mation</a:t>
            </a:r>
            <a:r>
              <a:rPr lang="en-GB" sz="1100" dirty="0"/>
              <a:t>. This visual planning helps them organize their ideas and plan the sequence of events. (2,4)</a:t>
            </a:r>
          </a:p>
          <a:p>
            <a:pPr>
              <a:buFont typeface="Arial" panose="020B0604020202020204" pitchFamily="34" charset="0"/>
              <a:buChar char="•"/>
            </a:pPr>
            <a:r>
              <a:rPr lang="en-GB" sz="1100" b="1" dirty="0"/>
              <a:t>Review and Feedback</a:t>
            </a:r>
            <a:r>
              <a:rPr lang="en-GB" sz="1100" dirty="0"/>
              <a:t>: Provide feedback on their storyboards and encourage peer reviews to refine their ideas. (1,3)</a:t>
            </a:r>
          </a:p>
          <a:p>
            <a:pPr>
              <a:buFont typeface="Arial" panose="020B0604020202020204" pitchFamily="34" charset="0"/>
              <a:buChar char="•"/>
            </a:pPr>
            <a:r>
              <a:rPr lang="en-GB" sz="1100" b="1" dirty="0"/>
              <a:t>Modelling Characters</a:t>
            </a:r>
            <a:r>
              <a:rPr lang="en-GB" sz="1100" dirty="0"/>
              <a:t>: Teach students how to create clay characters, focusing on basic sculpting techniques. (5)</a:t>
            </a:r>
          </a:p>
          <a:p>
            <a:pPr>
              <a:buFont typeface="Arial" panose="020B0604020202020204" pitchFamily="34" charset="0"/>
              <a:buChar char="•"/>
            </a:pPr>
            <a:r>
              <a:rPr lang="en-GB" sz="1100" b="1" dirty="0"/>
              <a:t>Designing Sets</a:t>
            </a:r>
            <a:r>
              <a:rPr lang="en-GB" sz="1100" dirty="0"/>
              <a:t>: Guide students in designing and building simple sets for their clay-</a:t>
            </a:r>
            <a:r>
              <a:rPr lang="en-GB" sz="1100" dirty="0" err="1"/>
              <a:t>mation</a:t>
            </a:r>
            <a:r>
              <a:rPr lang="en-GB" sz="1100" dirty="0"/>
              <a:t>. This can include background elements and props. (4,5)</a:t>
            </a:r>
          </a:p>
          <a:p>
            <a:pPr>
              <a:buFont typeface="Arial" panose="020B0604020202020204" pitchFamily="34" charset="0"/>
              <a:buChar char="•"/>
            </a:pPr>
            <a:r>
              <a:rPr lang="en-GB" sz="1100" b="1" dirty="0"/>
              <a:t>Introduction to Stop-Motion</a:t>
            </a:r>
            <a:r>
              <a:rPr lang="en-GB" sz="1100" dirty="0"/>
              <a:t>: Explain the basics of stop-motion animation and demonstrate how to capture frames using a camera or smartphone. (5)</a:t>
            </a:r>
          </a:p>
          <a:p>
            <a:endParaRPr lang="en-IE" dirty="0"/>
          </a:p>
          <a:p>
            <a:endParaRPr lang="en-IE" dirty="0"/>
          </a:p>
        </p:txBody>
      </p:sp>
      <p:sp>
        <p:nvSpPr>
          <p:cNvPr id="16" name="Text Placeholder 15"/>
          <p:cNvSpPr>
            <a:spLocks noGrp="1"/>
          </p:cNvSpPr>
          <p:nvPr>
            <p:ph type="body" sz="quarter" idx="3"/>
          </p:nvPr>
        </p:nvSpPr>
        <p:spPr/>
        <p:txBody>
          <a:bodyPr/>
          <a:lstStyle/>
          <a:p>
            <a:r>
              <a:rPr lang="en-US" dirty="0"/>
              <a:t>Sketchbook work</a:t>
            </a:r>
          </a:p>
        </p:txBody>
      </p:sp>
      <p:sp>
        <p:nvSpPr>
          <p:cNvPr id="4" name="Footer Placeholder 3"/>
          <p:cNvSpPr>
            <a:spLocks noGrp="1"/>
          </p:cNvSpPr>
          <p:nvPr>
            <p:ph type="ftr" sz="quarter" idx="11"/>
          </p:nvPr>
        </p:nvSpPr>
        <p:spPr/>
        <p:txBody>
          <a:bodyPr/>
          <a:lstStyle/>
          <a:p>
            <a:r>
              <a:rPr lang="en-US"/>
              <a:t>Professional Master of Education Art and Design with Digital Media</a:t>
            </a:r>
          </a:p>
        </p:txBody>
      </p:sp>
      <p:sp>
        <p:nvSpPr>
          <p:cNvPr id="5" name="Slide Number Placeholder 4"/>
          <p:cNvSpPr>
            <a:spLocks noGrp="1"/>
          </p:cNvSpPr>
          <p:nvPr>
            <p:ph type="sldNum" sz="quarter" idx="12"/>
          </p:nvPr>
        </p:nvSpPr>
        <p:spPr/>
        <p:txBody>
          <a:bodyPr/>
          <a:lstStyle/>
          <a:p>
            <a:fld id="{927D7F31-1A5F-9B4E-99A9-66A785DFD0EA}" type="slidenum">
              <a:rPr lang="en-US" smtClean="0"/>
              <a:pPr/>
              <a:t>8</a:t>
            </a:fld>
            <a:endParaRPr lang="en-US"/>
          </a:p>
        </p:txBody>
      </p:sp>
      <p:sp>
        <p:nvSpPr>
          <p:cNvPr id="6" name="Text Placeholder 5"/>
          <p:cNvSpPr>
            <a:spLocks noGrp="1"/>
          </p:cNvSpPr>
          <p:nvPr>
            <p:ph type="body" sz="quarter" idx="13"/>
          </p:nvPr>
        </p:nvSpPr>
        <p:spPr>
          <a:xfrm>
            <a:off x="5391960" y="1478984"/>
            <a:ext cx="3294840" cy="1884961"/>
          </a:xfrm>
        </p:spPr>
        <p:txBody>
          <a:bodyPr/>
          <a:lstStyle/>
          <a:p>
            <a:pPr>
              <a:buNone/>
            </a:pPr>
            <a:r>
              <a:rPr lang="en-IE" b="1" dirty="0"/>
              <a:t>List relevant activities: </a:t>
            </a:r>
          </a:p>
          <a:p>
            <a:r>
              <a:rPr lang="en-IE" dirty="0"/>
              <a:t>Storyboard</a:t>
            </a:r>
          </a:p>
          <a:p>
            <a:r>
              <a:rPr lang="en-IE" dirty="0"/>
              <a:t>Character design</a:t>
            </a:r>
          </a:p>
          <a:p>
            <a:pPr>
              <a:buNone/>
            </a:pPr>
            <a:endParaRPr lang="en-IE" b="1" dirty="0"/>
          </a:p>
        </p:txBody>
      </p:sp>
      <p:sp>
        <p:nvSpPr>
          <p:cNvPr id="27" name="Text Placeholder 26"/>
          <p:cNvSpPr>
            <a:spLocks noGrp="1"/>
          </p:cNvSpPr>
          <p:nvPr>
            <p:ph type="body" sz="quarter" idx="14"/>
          </p:nvPr>
        </p:nvSpPr>
        <p:spPr>
          <a:xfrm>
            <a:off x="5787028" y="3999444"/>
            <a:ext cx="3294840" cy="349250"/>
          </a:xfrm>
        </p:spPr>
        <p:txBody>
          <a:bodyPr/>
          <a:lstStyle/>
          <a:p>
            <a:r>
              <a:rPr lang="en-US" dirty="0"/>
              <a:t>Digital Resources</a:t>
            </a:r>
          </a:p>
        </p:txBody>
      </p:sp>
      <p:sp>
        <p:nvSpPr>
          <p:cNvPr id="7" name="Text Placeholder 6"/>
          <p:cNvSpPr>
            <a:spLocks noGrp="1"/>
          </p:cNvSpPr>
          <p:nvPr>
            <p:ph type="body" idx="15"/>
          </p:nvPr>
        </p:nvSpPr>
        <p:spPr>
          <a:xfrm>
            <a:off x="457200" y="897955"/>
            <a:ext cx="2231136" cy="1101236"/>
          </a:xfrm>
        </p:spPr>
        <p:txBody>
          <a:bodyPr>
            <a:normAutofit/>
          </a:bodyPr>
          <a:lstStyle/>
          <a:p>
            <a:r>
              <a:rPr lang="en-IE" b="1" dirty="0"/>
              <a:t>The Five Elements of Visual Art</a:t>
            </a:r>
            <a:endParaRPr lang="en-GB" b="1" dirty="0"/>
          </a:p>
          <a:p>
            <a:r>
              <a:rPr lang="en-IE" dirty="0"/>
              <a:t>1. Critical and Visual language</a:t>
            </a:r>
            <a:endParaRPr lang="en-GB" dirty="0"/>
          </a:p>
          <a:p>
            <a:r>
              <a:rPr lang="en-IE" dirty="0"/>
              <a:t>2. Drawing</a:t>
            </a:r>
            <a:endParaRPr lang="en-GB" dirty="0"/>
          </a:p>
          <a:p>
            <a:r>
              <a:rPr lang="en-IE" dirty="0"/>
              <a:t>3. Visual Culture and Appreciation </a:t>
            </a:r>
            <a:endParaRPr lang="en-GB" dirty="0"/>
          </a:p>
          <a:p>
            <a:r>
              <a:rPr lang="en-IE" dirty="0"/>
              <a:t>4. Art Elements and Design Principles</a:t>
            </a:r>
            <a:endParaRPr lang="en-GB" dirty="0"/>
          </a:p>
          <a:p>
            <a:r>
              <a:rPr lang="en-IE" dirty="0"/>
              <a:t>5. Media</a:t>
            </a:r>
            <a:endParaRPr lang="en-GB" dirty="0"/>
          </a:p>
          <a:p>
            <a:endParaRPr lang="en-IE" dirty="0"/>
          </a:p>
        </p:txBody>
      </p:sp>
      <p:sp>
        <p:nvSpPr>
          <p:cNvPr id="9" name="TextBox 8">
            <a:extLst>
              <a:ext uri="{FF2B5EF4-FFF2-40B4-BE49-F238E27FC236}">
                <a16:creationId xmlns:a16="http://schemas.microsoft.com/office/drawing/2014/main" id="{AD8F7A06-DA56-9B4C-14AD-91192F068E2E}"/>
              </a:ext>
            </a:extLst>
          </p:cNvPr>
          <p:cNvSpPr txBox="1"/>
          <p:nvPr/>
        </p:nvSpPr>
        <p:spPr>
          <a:xfrm>
            <a:off x="5787028" y="3878322"/>
            <a:ext cx="3105960" cy="2431435"/>
          </a:xfrm>
          <a:prstGeom prst="rect">
            <a:avLst/>
          </a:prstGeom>
          <a:noFill/>
        </p:spPr>
        <p:txBody>
          <a:bodyPr wrap="square">
            <a:spAutoFit/>
          </a:bodyPr>
          <a:lstStyle/>
          <a:p>
            <a:endParaRPr lang="en-IE" sz="1400" b="1" u="sng" dirty="0"/>
          </a:p>
          <a:p>
            <a:endParaRPr lang="en-IE" sz="1400" b="1" u="sng" dirty="0"/>
          </a:p>
          <a:p>
            <a:r>
              <a:rPr lang="en-IE" sz="1000" b="1" u="sng" dirty="0"/>
              <a:t>Tim Burton the Corpse Bride</a:t>
            </a:r>
          </a:p>
          <a:p>
            <a:r>
              <a:rPr lang="en-IE" sz="1000" dirty="0"/>
              <a:t>https://youtu.be/XmfrJXX7Ptc</a:t>
            </a:r>
          </a:p>
          <a:p>
            <a:r>
              <a:rPr lang="en-IE" sz="1000" dirty="0">
                <a:hlinkClick r:id="rId2"/>
              </a:rPr>
              <a:t>https://assets.moma.org/momaorg/shared/video_file/video_file/480/burton30_HD_640.mp4</a:t>
            </a:r>
            <a:endParaRPr lang="en-IE" sz="1000" dirty="0"/>
          </a:p>
          <a:p>
            <a:endParaRPr lang="en-IE" sz="1000" dirty="0"/>
          </a:p>
          <a:p>
            <a:r>
              <a:rPr lang="en-IE" sz="1000" b="1" u="sng" dirty="0"/>
              <a:t>Richard Web- Bench movie</a:t>
            </a:r>
          </a:p>
          <a:p>
            <a:r>
              <a:rPr lang="en-IE" sz="1000" dirty="0">
                <a:hlinkClick r:id="rId3"/>
              </a:rPr>
              <a:t>https://youtu.be/H1cCU62loqU</a:t>
            </a:r>
            <a:endParaRPr lang="en-IE" sz="1000" dirty="0"/>
          </a:p>
          <a:p>
            <a:endParaRPr lang="en-IE" sz="1000" dirty="0"/>
          </a:p>
          <a:p>
            <a:r>
              <a:rPr lang="en-IE" sz="1000" b="1" u="sng" dirty="0"/>
              <a:t>Bruce Bickford- Prometheus Garden</a:t>
            </a:r>
          </a:p>
          <a:p>
            <a:r>
              <a:rPr lang="en-IE" sz="1000" dirty="0">
                <a:hlinkClick r:id="rId4"/>
              </a:rPr>
              <a:t>https://youtu.be/1m-JYut7GSQ</a:t>
            </a:r>
            <a:endParaRPr lang="en-IE" sz="1000" dirty="0"/>
          </a:p>
          <a:p>
            <a:endParaRPr lang="en-IE" sz="1200" dirty="0"/>
          </a:p>
          <a:p>
            <a:endParaRPr lang="en-IE" sz="1200" u="sn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final work</a:t>
            </a:r>
          </a:p>
        </p:txBody>
      </p:sp>
      <p:sp>
        <p:nvSpPr>
          <p:cNvPr id="3" name="Text Placeholder 2"/>
          <p:cNvSpPr>
            <a:spLocks noGrp="1"/>
          </p:cNvSpPr>
          <p:nvPr>
            <p:ph type="body" sz="half" idx="2"/>
          </p:nvPr>
        </p:nvSpPr>
        <p:spPr/>
        <p:txBody>
          <a:bodyPr/>
          <a:lstStyle/>
          <a:p>
            <a:r>
              <a:rPr lang="en-IE" sz="1400" dirty="0"/>
              <a:t>The Five Elements of Visual Art</a:t>
            </a:r>
            <a:endParaRPr lang="en-GB" sz="1400" dirty="0"/>
          </a:p>
          <a:p>
            <a:r>
              <a:rPr lang="en-IE" b="0" dirty="0"/>
              <a:t>1. Critical and Visual language</a:t>
            </a:r>
            <a:endParaRPr lang="en-GB" b="0" dirty="0"/>
          </a:p>
          <a:p>
            <a:r>
              <a:rPr lang="en-IE" b="0" dirty="0"/>
              <a:t>2. Drawing</a:t>
            </a:r>
            <a:endParaRPr lang="en-GB" b="0" dirty="0"/>
          </a:p>
          <a:p>
            <a:r>
              <a:rPr lang="en-IE" b="0" dirty="0"/>
              <a:t>3. Visual Culture and Appreciation </a:t>
            </a:r>
            <a:endParaRPr lang="en-GB" b="0" dirty="0"/>
          </a:p>
          <a:p>
            <a:r>
              <a:rPr lang="en-IE" b="0" dirty="0"/>
              <a:t>4. Art Elements and Design Principles</a:t>
            </a:r>
            <a:endParaRPr lang="en-GB" b="0" dirty="0"/>
          </a:p>
          <a:p>
            <a:r>
              <a:rPr lang="en-IE" b="0" dirty="0"/>
              <a:t>5. Media</a:t>
            </a:r>
            <a:endParaRPr lang="en-GB" b="0" dirty="0"/>
          </a:p>
          <a:p>
            <a:endParaRPr lang="en-US" dirty="0"/>
          </a:p>
        </p:txBody>
      </p:sp>
      <p:sp>
        <p:nvSpPr>
          <p:cNvPr id="4" name="Footer Placeholder 3"/>
          <p:cNvSpPr>
            <a:spLocks noGrp="1"/>
          </p:cNvSpPr>
          <p:nvPr>
            <p:ph type="ftr" sz="quarter" idx="11"/>
          </p:nvPr>
        </p:nvSpPr>
        <p:spPr/>
        <p:txBody>
          <a:bodyPr/>
          <a:lstStyle/>
          <a:p>
            <a:r>
              <a:rPr lang="en-US"/>
              <a:t>Professional Master of Education Art and Design with Digital Media</a:t>
            </a:r>
          </a:p>
        </p:txBody>
      </p:sp>
      <p:sp>
        <p:nvSpPr>
          <p:cNvPr id="5" name="Slide Number Placeholder 4"/>
          <p:cNvSpPr>
            <a:spLocks noGrp="1"/>
          </p:cNvSpPr>
          <p:nvPr>
            <p:ph type="sldNum" sz="quarter" idx="12"/>
          </p:nvPr>
        </p:nvSpPr>
        <p:spPr/>
        <p:txBody>
          <a:bodyPr/>
          <a:lstStyle/>
          <a:p>
            <a:fld id="{927D7F31-1A5F-9B4E-99A9-66A785DFD0EA}" type="slidenum">
              <a:rPr lang="en-US" smtClean="0"/>
              <a:pPr/>
              <a:t>9</a:t>
            </a:fld>
            <a:endParaRPr lang="en-US"/>
          </a:p>
        </p:txBody>
      </p:sp>
      <p:sp>
        <p:nvSpPr>
          <p:cNvPr id="6" name="Text Placeholder 5"/>
          <p:cNvSpPr>
            <a:spLocks noGrp="1"/>
          </p:cNvSpPr>
          <p:nvPr>
            <p:ph type="body" sz="quarter" idx="13"/>
          </p:nvPr>
        </p:nvSpPr>
        <p:spPr>
          <a:xfrm>
            <a:off x="231414" y="3287261"/>
            <a:ext cx="5978885" cy="2875414"/>
          </a:xfrm>
        </p:spPr>
        <p:txBody>
          <a:bodyPr>
            <a:normAutofit fontScale="77500" lnSpcReduction="20000"/>
          </a:bodyPr>
          <a:lstStyle/>
          <a:p>
            <a:pPr>
              <a:buNone/>
            </a:pPr>
            <a:r>
              <a:rPr lang="en-US" sz="1400" dirty="0"/>
              <a:t>Learning Intentions:</a:t>
            </a:r>
          </a:p>
          <a:p>
            <a:r>
              <a:rPr lang="en-US" sz="1400" b="0" dirty="0"/>
              <a:t>To learn the technical skills required to </a:t>
            </a:r>
            <a:r>
              <a:rPr lang="en-GB" sz="1400" b="0" dirty="0"/>
              <a:t>gain hands-on experience with stop-motion animation techniques, including character </a:t>
            </a:r>
            <a:r>
              <a:rPr lang="en-GB" sz="1400" b="0" dirty="0" err="1"/>
              <a:t>modeling</a:t>
            </a:r>
            <a:r>
              <a:rPr lang="en-GB" sz="1400" b="0" dirty="0"/>
              <a:t>, scene setup, and frame-by-frame shooting</a:t>
            </a:r>
            <a:r>
              <a:rPr lang="en-US" sz="1400" b="0" dirty="0"/>
              <a:t> </a:t>
            </a:r>
            <a:r>
              <a:rPr lang="en-US" sz="1400" b="0" dirty="0" err="1"/>
              <a:t>aswel</a:t>
            </a:r>
            <a:r>
              <a:rPr lang="en-US" sz="1400" b="0" dirty="0"/>
              <a:t> as learn how to sculpt and manipulate playdough figurines to represent movements. (2,3,5)</a:t>
            </a:r>
          </a:p>
          <a:p>
            <a:r>
              <a:rPr lang="en-US" sz="1400" b="0" dirty="0"/>
              <a:t>To be able to create a 3D animation from a 2D storyboard therefore learning how to work from a plan. (4,5)</a:t>
            </a:r>
          </a:p>
          <a:p>
            <a:r>
              <a:rPr lang="en-US" sz="1400" b="0" dirty="0"/>
              <a:t>To comfortably use technology to create effects and bring their stories to life with the use of sound effects, clip and cropping tools available on the </a:t>
            </a:r>
            <a:r>
              <a:rPr lang="en-US" sz="1400" b="0" dirty="0" err="1"/>
              <a:t>InShot</a:t>
            </a:r>
            <a:r>
              <a:rPr lang="en-US" sz="1400" b="0" dirty="0"/>
              <a:t> app. (1,4,5)</a:t>
            </a:r>
          </a:p>
          <a:p>
            <a:r>
              <a:rPr lang="en-GB" sz="1400" b="0" dirty="0"/>
              <a:t>Students learn to express their ideas and stories through the medium of clay and animation, fostering creativity and imagination (1,5)</a:t>
            </a:r>
          </a:p>
          <a:p>
            <a:r>
              <a:rPr lang="en-GB" sz="1400" b="0" dirty="0"/>
              <a:t>Students learn to use their storyboard ideas, plan scenes, and manage their time effectively. (2)</a:t>
            </a:r>
          </a:p>
          <a:p>
            <a:r>
              <a:rPr lang="en-GB" sz="1400" b="0" dirty="0"/>
              <a:t>This Claymation project is done in groups, helping students develop teamwork and communication skills as they work together to bring their stories to life. (1)</a:t>
            </a:r>
          </a:p>
          <a:p>
            <a:r>
              <a:rPr lang="en-GB" sz="1400" b="0" dirty="0"/>
              <a:t>Students encounter various challenges during the creation process, such as maintaining character consistency and dealing with technical issues, which helps them develop problem-solving skills. (5)</a:t>
            </a:r>
          </a:p>
          <a:p>
            <a:r>
              <a:rPr lang="en-GB" sz="1400" b="0" dirty="0"/>
              <a:t>Claymation combines visual, auditory, and </a:t>
            </a:r>
            <a:r>
              <a:rPr lang="en-GB" sz="1400" b="0" dirty="0" err="1"/>
              <a:t>kinesthetic</a:t>
            </a:r>
            <a:r>
              <a:rPr lang="en-GB" sz="1400" b="0" dirty="0"/>
              <a:t> learning modes, helping students understand and communicate ideas in multiple ways. (1,3)</a:t>
            </a:r>
            <a:endParaRPr lang="en-US" sz="1400" b="0" dirty="0"/>
          </a:p>
        </p:txBody>
      </p:sp>
      <p:sp>
        <p:nvSpPr>
          <p:cNvPr id="10" name="Text Placeholder 9"/>
          <p:cNvSpPr>
            <a:spLocks noGrp="1"/>
          </p:cNvSpPr>
          <p:nvPr>
            <p:ph type="body" sz="quarter" idx="17"/>
          </p:nvPr>
        </p:nvSpPr>
        <p:spPr>
          <a:xfrm>
            <a:off x="592406" y="2778125"/>
            <a:ext cx="2514600" cy="361950"/>
          </a:xfrm>
        </p:spPr>
        <p:txBody>
          <a:bodyPr/>
          <a:lstStyle/>
          <a:p>
            <a:r>
              <a:rPr lang="en-US" dirty="0"/>
              <a:t>Create Backdrop </a:t>
            </a:r>
          </a:p>
        </p:txBody>
      </p:sp>
      <p:sp>
        <p:nvSpPr>
          <p:cNvPr id="11" name="Text Placeholder 10"/>
          <p:cNvSpPr>
            <a:spLocks noGrp="1"/>
          </p:cNvSpPr>
          <p:nvPr>
            <p:ph type="body" sz="quarter" idx="18"/>
          </p:nvPr>
        </p:nvSpPr>
        <p:spPr>
          <a:xfrm>
            <a:off x="3765730" y="2790044"/>
            <a:ext cx="2514600" cy="361950"/>
          </a:xfrm>
        </p:spPr>
        <p:txBody>
          <a:bodyPr/>
          <a:lstStyle/>
          <a:p>
            <a:r>
              <a:rPr lang="en-US" dirty="0"/>
              <a:t>Making playdough</a:t>
            </a:r>
          </a:p>
        </p:txBody>
      </p:sp>
      <p:sp>
        <p:nvSpPr>
          <p:cNvPr id="12" name="Text Placeholder 11"/>
          <p:cNvSpPr>
            <a:spLocks noGrp="1"/>
          </p:cNvSpPr>
          <p:nvPr>
            <p:ph type="body" sz="quarter" idx="19"/>
          </p:nvPr>
        </p:nvSpPr>
        <p:spPr>
          <a:xfrm>
            <a:off x="7074261" y="2828113"/>
            <a:ext cx="2514600" cy="361950"/>
          </a:xfrm>
        </p:spPr>
        <p:txBody>
          <a:bodyPr/>
          <a:lstStyle/>
          <a:p>
            <a:r>
              <a:rPr lang="en-US" dirty="0"/>
              <a:t>Record and edit video</a:t>
            </a:r>
          </a:p>
        </p:txBody>
      </p:sp>
      <p:pic>
        <p:nvPicPr>
          <p:cNvPr id="19" name="Picture Placeholder 18">
            <a:extLst>
              <a:ext uri="{FF2B5EF4-FFF2-40B4-BE49-F238E27FC236}">
                <a16:creationId xmlns:a16="http://schemas.microsoft.com/office/drawing/2014/main" id="{79BD0791-12F0-3481-08AC-DC54920E5293}"/>
              </a:ext>
            </a:extLst>
          </p:cNvPr>
          <p:cNvPicPr>
            <a:picLocks noGrp="1" noChangeAspect="1"/>
          </p:cNvPicPr>
          <p:nvPr>
            <p:ph type="pic" sz="quarter" idx="14"/>
          </p:nvPr>
        </p:nvPicPr>
        <p:blipFill>
          <a:blip r:embed="rId2"/>
          <a:srcRect l="2778" r="2778"/>
          <a:stretch>
            <a:fillRect/>
          </a:stretch>
        </p:blipFill>
        <p:spPr>
          <a:prstGeom prst="rect">
            <a:avLst/>
          </a:prstGeom>
        </p:spPr>
      </p:pic>
      <p:pic>
        <p:nvPicPr>
          <p:cNvPr id="16" name="Picture Placeholder 7">
            <a:extLst>
              <a:ext uri="{FF2B5EF4-FFF2-40B4-BE49-F238E27FC236}">
                <a16:creationId xmlns:a16="http://schemas.microsoft.com/office/drawing/2014/main" id="{B39C9D11-EABD-DA9A-B7FD-22B78E2935F4}"/>
              </a:ext>
            </a:extLst>
          </p:cNvPr>
          <p:cNvPicPr>
            <a:picLocks noGrp="1" noChangeAspect="1"/>
          </p:cNvPicPr>
          <p:nvPr>
            <p:ph type="pic" sz="quarter" idx="15"/>
          </p:nvPr>
        </p:nvPicPr>
        <p:blipFill>
          <a:blip r:embed="rId3"/>
          <a:srcRect l="2731" r="2731"/>
          <a:stretch>
            <a:fillRect/>
          </a:stretch>
        </p:blipFill>
        <p:spPr>
          <a:xfrm>
            <a:off x="3465513" y="1004888"/>
            <a:ext cx="2514600" cy="1773237"/>
          </a:xfrm>
          <a:prstGeom prst="rect">
            <a:avLst/>
          </a:prstGeom>
        </p:spPr>
      </p:pic>
      <p:pic>
        <p:nvPicPr>
          <p:cNvPr id="25" name="Picture Placeholder 24">
            <a:extLst>
              <a:ext uri="{FF2B5EF4-FFF2-40B4-BE49-F238E27FC236}">
                <a16:creationId xmlns:a16="http://schemas.microsoft.com/office/drawing/2014/main" id="{4328A028-5073-84E7-6D61-D4F4B64D30AA}"/>
              </a:ext>
            </a:extLst>
          </p:cNvPr>
          <p:cNvPicPr>
            <a:picLocks noGrp="1" noChangeAspect="1"/>
          </p:cNvPicPr>
          <p:nvPr>
            <p:ph type="pic" sz="quarter" idx="16"/>
          </p:nvPr>
        </p:nvPicPr>
        <p:blipFill>
          <a:blip r:embed="rId4"/>
          <a:srcRect l="2694" r="2694"/>
          <a:stretch>
            <a:fillRect/>
          </a:stretch>
        </p:blipFill>
        <p:spPr>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6667</TotalTime>
  <Words>4660</Words>
  <Application>Microsoft Office PowerPoint</Application>
  <PresentationFormat>On-screen Show (4:3)</PresentationFormat>
  <Paragraphs>433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Junior Cycle Visual Art - Unit of Learning - Strand Discipline: Stop Motion  Title: Distastrous human activity in animal habitats. .</vt:lpstr>
      <vt:lpstr>Subject matter/theme</vt:lpstr>
      <vt:lpstr>PowerPoint Presentation</vt:lpstr>
      <vt:lpstr>Visual Timeline</vt:lpstr>
      <vt:lpstr>Research and Investigation    </vt:lpstr>
      <vt:lpstr>Research and Investigation  </vt:lpstr>
      <vt:lpstr>Exploration and Concept Development  </vt:lpstr>
      <vt:lpstr>Exploration and Concept Development</vt:lpstr>
      <vt:lpstr>Creating a final work</vt:lpstr>
      <vt:lpstr>Creating a final work</vt:lpstr>
      <vt:lpstr>Reviewing and Presenting</vt:lpstr>
      <vt:lpstr>Reviewing and Presenting </vt:lpstr>
      <vt:lpstr>Statements of Learning Identify the statements of learning from the Junior Cycle Framework to which this scheme of work relates to. </vt:lpstr>
      <vt:lpstr>Key Skills Identify the key skills from the Junior Cycle Framework to which this scheme of work relates to. </vt:lpstr>
      <vt:lpstr>Inclusive Education Identify the strategies that will be implemented across the scheme to support students with special educational needs (this includes high achieving students).     </vt:lpstr>
      <vt:lpstr>Summative 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 Finucane</dc:creator>
  <cp:lastModifiedBy>shannon kleinschmidt</cp:lastModifiedBy>
  <cp:revision>73</cp:revision>
  <cp:lastPrinted>2019-11-18T16:30:51Z</cp:lastPrinted>
  <dcterms:created xsi:type="dcterms:W3CDTF">2020-10-15T10:54:11Z</dcterms:created>
  <dcterms:modified xsi:type="dcterms:W3CDTF">2024-10-01T15:18:38Z</dcterms:modified>
</cp:coreProperties>
</file>